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3" r:id="rId1"/>
  </p:sldMasterIdLst>
  <p:sldIdLst>
    <p:sldId id="257" r:id="rId2"/>
    <p:sldId id="265" r:id="rId3"/>
    <p:sldId id="266" r:id="rId4"/>
    <p:sldId id="267" r:id="rId5"/>
    <p:sldId id="268" r:id="rId6"/>
    <p:sldId id="269" r:id="rId7"/>
    <p:sldId id="264" r:id="rId8"/>
    <p:sldId id="263" r:id="rId9"/>
    <p:sldId id="270" r:id="rId10"/>
    <p:sldId id="271" r:id="rId11"/>
    <p:sldId id="272" r:id="rId12"/>
    <p:sldId id="273" r:id="rId13"/>
    <p:sldId id="276" r:id="rId14"/>
    <p:sldId id="274" r:id="rId15"/>
    <p:sldId id="275" r:id="rId16"/>
    <p:sldId id="277" r:id="rId17"/>
    <p:sldId id="278" r:id="rId18"/>
    <p:sldId id="279" r:id="rId19"/>
    <p:sldId id="280" r:id="rId20"/>
    <p:sldId id="28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529"/>
    <a:srgbClr val="2B3922"/>
    <a:srgbClr val="2E3722"/>
    <a:srgbClr val="FCF7F1"/>
    <a:srgbClr val="B8D233"/>
    <a:srgbClr val="5CC6D6"/>
    <a:srgbClr val="F8D22F"/>
    <a:srgbClr val="F03F2B"/>
    <a:srgbClr val="3488A0"/>
    <a:srgbClr val="579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05" autoAdjust="0"/>
    <p:restoredTop sz="94660"/>
  </p:normalViewPr>
  <p:slideViewPr>
    <p:cSldViewPr snapToGrid="0">
      <p:cViewPr varScale="1">
        <p:scale>
          <a:sx n="70" d="100"/>
          <a:sy n="70" d="100"/>
        </p:scale>
        <p:origin x="38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7/21/2021</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14777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7/21/2021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023329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7/21/2021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5100734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7/21/2021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153708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7/21/2021</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606071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7/21/2021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744672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7/21/2021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29960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7/21/2021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674131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7/21/2021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907247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smtClean="0"/>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7/21/2021</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488602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7/21/2021</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Tree>
    <p:extLst>
      <p:ext uri="{BB962C8B-B14F-4D97-AF65-F5344CB8AC3E}">
        <p14:creationId xmlns:p14="http://schemas.microsoft.com/office/powerpoint/2010/main" val="2678223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7/21/2021</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811577630"/>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65" r:id="rId5"/>
    <p:sldLayoutId id="2147483671" r:id="rId6"/>
    <p:sldLayoutId id="2147483672" r:id="rId7"/>
    <p:sldLayoutId id="2147483662" r:id="rId8"/>
    <p:sldLayoutId id="2147483663" r:id="rId9"/>
    <p:sldLayoutId id="2147483664" r:id="rId10"/>
    <p:sldLayoutId id="2147483666"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kubernetes.io/docs/tasks/tools/" TargetMode="External"/><Relationship Id="rId2" Type="http://schemas.openxmlformats.org/officeDocument/2006/relationships/hyperlink" Target="https://kubernetes.io/docs/setup/production-environment/tools/" TargetMode="Externa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hyperlink" Target="https://kubernetes.io/docs/setup/production-environment/tools/kubeadm/install-kubeadm/"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hyperlink" Target="https://kubernetes.io/docs/concepts/workloads/controllers/replicaset/" TargetMode="External"/><Relationship Id="rId2" Type="http://schemas.openxmlformats.org/officeDocument/2006/relationships/hyperlink" Target="https://kubernetes.io/docs/concepts/workloads/pods/" TargetMode="Externa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close up of a logo&#10;&#10;Description automatically generated">
            <a:extLst>
              <a:ext uri="{FF2B5EF4-FFF2-40B4-BE49-F238E27FC236}">
                <a16:creationId xmlns:a16="http://schemas.microsoft.com/office/drawing/2014/main" id="{8045422F-7258-40AC-BD2E-2469AA448922}"/>
              </a:ext>
            </a:extLst>
          </p:cNvPr>
          <p:cNvPicPr>
            <a:picLocks noChangeAspect="1"/>
          </p:cNvPicPr>
          <p:nvPr/>
        </p:nvPicPr>
        <p:blipFill rotWithShape="1">
          <a:blip r:embed="rId2">
            <a:extLst>
              <a:ext uri="{28A0092B-C50C-407E-A947-70E740481C1C}">
                <a14:useLocalDpi xmlns:a14="http://schemas.microsoft.com/office/drawing/2010/main" val="0"/>
              </a:ext>
            </a:extLst>
          </a:blip>
          <a:srcRect r="-1"/>
          <a:stretch/>
        </p:blipFill>
        <p:spPr>
          <a:xfrm>
            <a:off x="20" y="10"/>
            <a:ext cx="12191979" cy="6857990"/>
          </a:xfrm>
          <a:prstGeom prst="rect">
            <a:avLst/>
          </a:prstGeom>
        </p:spPr>
      </p:pic>
      <p:sp>
        <p:nvSpPr>
          <p:cNvPr id="82" name="Rectangle 81">
            <a:extLst>
              <a:ext uri="{FF2B5EF4-FFF2-40B4-BE49-F238E27FC236}">
                <a16:creationId xmlns:a16="http://schemas.microsoft.com/office/drawing/2014/main" id="{2644B391-9BFE-445C-A9EC-F544BB85FBC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sp>
      <p:sp>
        <p:nvSpPr>
          <p:cNvPr id="84" name="Rectangle 83">
            <a:extLst>
              <a:ext uri="{FF2B5EF4-FFF2-40B4-BE49-F238E27FC236}">
                <a16:creationId xmlns:a16="http://schemas.microsoft.com/office/drawing/2014/main" id="{80F26E69-87D9-4655-AE7B-280A87AA3CA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sp>
      <p:pic>
        <p:nvPicPr>
          <p:cNvPr id="4" name="Picture 3"/>
          <p:cNvPicPr>
            <a:picLocks noChangeAspect="1"/>
          </p:cNvPicPr>
          <p:nvPr/>
        </p:nvPicPr>
        <p:blipFill>
          <a:blip r:embed="rId3"/>
          <a:stretch>
            <a:fillRect/>
          </a:stretch>
        </p:blipFill>
        <p:spPr>
          <a:xfrm>
            <a:off x="5767363" y="1879695"/>
            <a:ext cx="5307933" cy="3098610"/>
          </a:xfrm>
          <a:prstGeom prst="rect">
            <a:avLst/>
          </a:prstGeom>
        </p:spPr>
      </p:pic>
    </p:spTree>
    <p:extLst>
      <p:ext uri="{BB962C8B-B14F-4D97-AF65-F5344CB8AC3E}">
        <p14:creationId xmlns:p14="http://schemas.microsoft.com/office/powerpoint/2010/main" val="258428075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4679" y="440749"/>
            <a:ext cx="2262158" cy="369332"/>
          </a:xfrm>
          <a:prstGeom prst="rect">
            <a:avLst/>
          </a:prstGeom>
        </p:spPr>
        <p:txBody>
          <a:bodyPr wrap="none">
            <a:spAutoFit/>
          </a:bodyPr>
          <a:lstStyle/>
          <a:p>
            <a:r>
              <a:rPr lang="en-US" b="1" dirty="0">
                <a:solidFill>
                  <a:srgbClr val="FF0000"/>
                </a:solidFill>
                <a:latin typeface="Domine"/>
              </a:rPr>
              <a:t>Kubernetes Master</a:t>
            </a:r>
            <a:endParaRPr lang="en-US" b="1" i="0" dirty="0">
              <a:solidFill>
                <a:srgbClr val="FF0000"/>
              </a:solidFill>
              <a:effectLst/>
              <a:latin typeface="Domine"/>
            </a:endParaRPr>
          </a:p>
        </p:txBody>
      </p:sp>
      <p:pic>
        <p:nvPicPr>
          <p:cNvPr id="3" name="Picture 2"/>
          <p:cNvPicPr>
            <a:picLocks noChangeAspect="1"/>
          </p:cNvPicPr>
          <p:nvPr/>
        </p:nvPicPr>
        <p:blipFill>
          <a:blip r:embed="rId2"/>
          <a:stretch>
            <a:fillRect/>
          </a:stretch>
        </p:blipFill>
        <p:spPr>
          <a:xfrm>
            <a:off x="534679" y="749313"/>
            <a:ext cx="6918385" cy="2753135"/>
          </a:xfrm>
          <a:prstGeom prst="rect">
            <a:avLst/>
          </a:prstGeom>
        </p:spPr>
      </p:pic>
      <p:sp>
        <p:nvSpPr>
          <p:cNvPr id="4" name="Rectangle 3"/>
          <p:cNvSpPr/>
          <p:nvPr/>
        </p:nvSpPr>
        <p:spPr>
          <a:xfrm>
            <a:off x="457199" y="3441680"/>
            <a:ext cx="11369615" cy="2862322"/>
          </a:xfrm>
          <a:prstGeom prst="rect">
            <a:avLst/>
          </a:prstGeom>
        </p:spPr>
        <p:txBody>
          <a:bodyPr wrap="square">
            <a:spAutoFit/>
          </a:bodyPr>
          <a:lstStyle/>
          <a:p>
            <a:r>
              <a:rPr lang="en-US" b="1" dirty="0">
                <a:solidFill>
                  <a:srgbClr val="FF0000"/>
                </a:solidFill>
                <a:latin typeface="Domine"/>
              </a:rPr>
              <a:t>Master </a:t>
            </a:r>
            <a:r>
              <a:rPr lang="en-US" b="1" dirty="0" smtClean="0">
                <a:solidFill>
                  <a:srgbClr val="FF0000"/>
                </a:solidFill>
                <a:latin typeface="Domine"/>
              </a:rPr>
              <a:t>Components</a:t>
            </a:r>
          </a:p>
          <a:p>
            <a:endParaRPr lang="en-US" b="1" dirty="0">
              <a:solidFill>
                <a:srgbClr val="333333"/>
              </a:solidFill>
              <a:latin typeface="Domine"/>
            </a:endParaRPr>
          </a:p>
          <a:p>
            <a:r>
              <a:rPr lang="en-US" b="1" dirty="0" smtClean="0">
                <a:solidFill>
                  <a:srgbClr val="FF0000"/>
                </a:solidFill>
                <a:latin typeface="Domine"/>
              </a:rPr>
              <a:t>Kube-apiserver</a:t>
            </a:r>
          </a:p>
          <a:p>
            <a:endParaRPr lang="en-US" b="1" dirty="0">
              <a:solidFill>
                <a:srgbClr val="333333"/>
              </a:solidFill>
              <a:latin typeface="Domine"/>
            </a:endParaRPr>
          </a:p>
          <a:p>
            <a:pPr>
              <a:buFont typeface="Arial" panose="020B0604020202020204" pitchFamily="34" charset="0"/>
              <a:buChar char="•"/>
            </a:pPr>
            <a:r>
              <a:rPr lang="en-US" dirty="0">
                <a:solidFill>
                  <a:srgbClr val="333333"/>
                </a:solidFill>
                <a:latin typeface="Domine"/>
              </a:rPr>
              <a:t>This component is Central to Kubernetes. All communications between all components goes through the </a:t>
            </a:r>
            <a:r>
              <a:rPr lang="en-US" dirty="0" smtClean="0">
                <a:solidFill>
                  <a:srgbClr val="333333"/>
                </a:solidFill>
                <a:latin typeface="Domine"/>
              </a:rPr>
              <a:t>     kube-apiserver</a:t>
            </a:r>
          </a:p>
          <a:p>
            <a:endParaRPr lang="en-US" dirty="0"/>
          </a:p>
          <a:p>
            <a:r>
              <a:rPr lang="en-US" dirty="0"/>
              <a:t>We would interact with this component using </a:t>
            </a:r>
            <a:r>
              <a:rPr lang="en-US" b="1" dirty="0"/>
              <a:t>kubectl</a:t>
            </a:r>
            <a:r>
              <a:rPr lang="en-US" dirty="0"/>
              <a:t> by using the YAML files, which are also referred as manifests</a:t>
            </a:r>
          </a:p>
          <a:p>
            <a:pPr>
              <a:buFont typeface="Arial" panose="020B0604020202020204" pitchFamily="34" charset="0"/>
              <a:buChar char="•"/>
            </a:pPr>
            <a:endParaRPr lang="en-US" b="0" i="0" dirty="0">
              <a:solidFill>
                <a:srgbClr val="333333"/>
              </a:solidFill>
              <a:effectLst/>
              <a:latin typeface="Domine"/>
            </a:endParaRPr>
          </a:p>
        </p:txBody>
      </p:sp>
    </p:spTree>
    <p:extLst>
      <p:ext uri="{BB962C8B-B14F-4D97-AF65-F5344CB8AC3E}">
        <p14:creationId xmlns:p14="http://schemas.microsoft.com/office/powerpoint/2010/main" val="3997435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4068" y="386651"/>
            <a:ext cx="11473132" cy="6186309"/>
          </a:xfrm>
          <a:prstGeom prst="rect">
            <a:avLst/>
          </a:prstGeom>
        </p:spPr>
        <p:txBody>
          <a:bodyPr wrap="square">
            <a:spAutoFit/>
          </a:bodyPr>
          <a:lstStyle/>
          <a:p>
            <a:r>
              <a:rPr lang="en-US" b="1" dirty="0" smtClean="0">
                <a:solidFill>
                  <a:srgbClr val="FF0000"/>
                </a:solidFill>
                <a:latin typeface="Domine"/>
              </a:rPr>
              <a:t>Etcd</a:t>
            </a:r>
          </a:p>
          <a:p>
            <a:endParaRPr lang="en-US" dirty="0">
              <a:solidFill>
                <a:srgbClr val="333333"/>
              </a:solidFill>
              <a:latin typeface="Domine"/>
            </a:endParaRPr>
          </a:p>
          <a:p>
            <a:pPr>
              <a:buFont typeface="Arial" panose="020B0604020202020204" pitchFamily="34" charset="0"/>
              <a:buChar char="•"/>
            </a:pPr>
            <a:r>
              <a:rPr lang="en-US" dirty="0" smtClean="0">
                <a:solidFill>
                  <a:srgbClr val="333333"/>
                </a:solidFill>
                <a:latin typeface="Domine"/>
              </a:rPr>
              <a:t>Etcd </a:t>
            </a:r>
            <a:r>
              <a:rPr lang="en-US" dirty="0">
                <a:solidFill>
                  <a:srgbClr val="333333"/>
                </a:solidFill>
                <a:latin typeface="Domine"/>
              </a:rPr>
              <a:t>stores the entire configuration and the state of the cluster.</a:t>
            </a:r>
          </a:p>
          <a:p>
            <a:pPr>
              <a:buFont typeface="Arial" panose="020B0604020202020204" pitchFamily="34" charset="0"/>
              <a:buChar char="•"/>
            </a:pPr>
            <a:r>
              <a:rPr lang="en-US" dirty="0" smtClean="0">
                <a:solidFill>
                  <a:srgbClr val="333333"/>
                </a:solidFill>
                <a:latin typeface="Domine"/>
              </a:rPr>
              <a:t>Etcd </a:t>
            </a:r>
            <a:r>
              <a:rPr lang="en-US" dirty="0">
                <a:solidFill>
                  <a:srgbClr val="333333"/>
                </a:solidFill>
                <a:latin typeface="Domine"/>
              </a:rPr>
              <a:t>is consistent and highly available distributed key-value store</a:t>
            </a:r>
            <a:r>
              <a:rPr lang="en-US" dirty="0" smtClean="0">
                <a:solidFill>
                  <a:srgbClr val="333333"/>
                </a:solidFill>
                <a:latin typeface="Domine"/>
              </a:rPr>
              <a:t>.</a:t>
            </a:r>
          </a:p>
          <a:p>
            <a:endParaRPr lang="en-US" dirty="0">
              <a:solidFill>
                <a:srgbClr val="333333"/>
              </a:solidFill>
              <a:latin typeface="Domine"/>
            </a:endParaRPr>
          </a:p>
          <a:p>
            <a:r>
              <a:rPr lang="en-US" b="1" dirty="0" err="1" smtClean="0">
                <a:solidFill>
                  <a:srgbClr val="FF0000"/>
                </a:solidFill>
                <a:latin typeface="Domine"/>
              </a:rPr>
              <a:t>Kube</a:t>
            </a:r>
            <a:r>
              <a:rPr lang="en-US" b="1" dirty="0" smtClean="0">
                <a:solidFill>
                  <a:srgbClr val="FF0000"/>
                </a:solidFill>
                <a:latin typeface="Domine"/>
              </a:rPr>
              <a:t>-scheduler</a:t>
            </a:r>
          </a:p>
          <a:p>
            <a:endParaRPr lang="en-US" dirty="0">
              <a:solidFill>
                <a:srgbClr val="333333"/>
              </a:solidFill>
              <a:latin typeface="Domine"/>
            </a:endParaRPr>
          </a:p>
          <a:p>
            <a:pPr>
              <a:buFont typeface="Arial" panose="020B0604020202020204" pitchFamily="34" charset="0"/>
              <a:buChar char="•"/>
            </a:pPr>
            <a:r>
              <a:rPr lang="en-US" dirty="0">
                <a:solidFill>
                  <a:srgbClr val="333333"/>
                </a:solidFill>
                <a:latin typeface="Domine"/>
              </a:rPr>
              <a:t>It watches for new work tasks and assigns them to healthy nodes in the </a:t>
            </a:r>
            <a:r>
              <a:rPr lang="en-US" dirty="0" smtClean="0">
                <a:solidFill>
                  <a:srgbClr val="333333"/>
                </a:solidFill>
                <a:latin typeface="Domine"/>
              </a:rPr>
              <a:t>cluster</a:t>
            </a:r>
          </a:p>
          <a:p>
            <a:endParaRPr lang="en-US" dirty="0">
              <a:solidFill>
                <a:srgbClr val="333333"/>
              </a:solidFill>
              <a:latin typeface="Domine"/>
            </a:endParaRPr>
          </a:p>
          <a:p>
            <a:r>
              <a:rPr lang="en-US" b="1" dirty="0" smtClean="0">
                <a:solidFill>
                  <a:srgbClr val="FF0000"/>
                </a:solidFill>
                <a:latin typeface="Domine"/>
              </a:rPr>
              <a:t>Controller-Manager</a:t>
            </a:r>
          </a:p>
          <a:p>
            <a:endParaRPr lang="en-US" dirty="0">
              <a:solidFill>
                <a:srgbClr val="333333"/>
              </a:solidFill>
              <a:latin typeface="Domine"/>
            </a:endParaRPr>
          </a:p>
          <a:p>
            <a:pPr>
              <a:buFont typeface="Arial" panose="020B0604020202020204" pitchFamily="34" charset="0"/>
              <a:buChar char="•"/>
            </a:pPr>
            <a:r>
              <a:rPr lang="en-US" dirty="0">
                <a:solidFill>
                  <a:srgbClr val="333333"/>
                </a:solidFill>
                <a:latin typeface="Domine"/>
              </a:rPr>
              <a:t>It is responsible for maintaining desired states mentioned in the manifest.</a:t>
            </a:r>
          </a:p>
          <a:p>
            <a:pPr>
              <a:buFont typeface="Arial" panose="020B0604020202020204" pitchFamily="34" charset="0"/>
              <a:buChar char="•"/>
            </a:pPr>
            <a:r>
              <a:rPr lang="en-US" dirty="0">
                <a:solidFill>
                  <a:srgbClr val="333333"/>
                </a:solidFill>
                <a:latin typeface="Domine"/>
              </a:rPr>
              <a:t>It looks like single component, but with in it has</a:t>
            </a:r>
          </a:p>
          <a:p>
            <a:pPr marL="742950" lvl="1" indent="-285750">
              <a:buFont typeface="Arial" panose="020B0604020202020204" pitchFamily="34" charset="0"/>
              <a:buChar char="•"/>
            </a:pPr>
            <a:r>
              <a:rPr lang="en-US" dirty="0">
                <a:solidFill>
                  <a:srgbClr val="333333"/>
                </a:solidFill>
                <a:latin typeface="Domine"/>
              </a:rPr>
              <a:t>Node Controller: for noticing &amp; responding when node goes down</a:t>
            </a:r>
          </a:p>
          <a:p>
            <a:pPr marL="742950" lvl="1" indent="-285750">
              <a:buFont typeface="Arial" panose="020B0604020202020204" pitchFamily="34" charset="0"/>
              <a:buChar char="•"/>
            </a:pPr>
            <a:r>
              <a:rPr lang="en-US" dirty="0">
                <a:solidFill>
                  <a:srgbClr val="333333"/>
                </a:solidFill>
                <a:latin typeface="Domine"/>
              </a:rPr>
              <a:t>Replication Controller: for maintaining the correct number of pods for every replication controller object.</a:t>
            </a:r>
          </a:p>
          <a:p>
            <a:pPr marL="742950" lvl="1" indent="-285750">
              <a:buFont typeface="Arial" panose="020B0604020202020204" pitchFamily="34" charset="0"/>
              <a:buChar char="•"/>
            </a:pPr>
            <a:r>
              <a:rPr lang="en-US" dirty="0">
                <a:solidFill>
                  <a:srgbClr val="333333"/>
                </a:solidFill>
                <a:latin typeface="Domine"/>
              </a:rPr>
              <a:t>Endpoints Controller: Populates the Endpoints </a:t>
            </a:r>
            <a:r>
              <a:rPr lang="en-US" dirty="0" smtClean="0">
                <a:solidFill>
                  <a:srgbClr val="333333"/>
                </a:solidFill>
                <a:latin typeface="Domine"/>
              </a:rPr>
              <a:t>object</a:t>
            </a:r>
          </a:p>
          <a:p>
            <a:pPr marL="742950" lvl="1" indent="-285750">
              <a:buFont typeface="Arial" panose="020B0604020202020204" pitchFamily="34" charset="0"/>
              <a:buChar char="•"/>
            </a:pPr>
            <a:endParaRPr lang="en-US" dirty="0">
              <a:solidFill>
                <a:srgbClr val="333333"/>
              </a:solidFill>
              <a:latin typeface="Domine"/>
            </a:endParaRPr>
          </a:p>
          <a:p>
            <a:r>
              <a:rPr lang="en-US" b="1" dirty="0" smtClean="0">
                <a:solidFill>
                  <a:srgbClr val="FF0000"/>
                </a:solidFill>
                <a:latin typeface="Domine"/>
              </a:rPr>
              <a:t>Cloud-Controller-manager</a:t>
            </a:r>
          </a:p>
          <a:p>
            <a:endParaRPr lang="en-US" dirty="0">
              <a:solidFill>
                <a:srgbClr val="333333"/>
              </a:solidFill>
              <a:latin typeface="Domine"/>
            </a:endParaRPr>
          </a:p>
          <a:p>
            <a:pPr>
              <a:buFont typeface="Arial" panose="020B0604020202020204" pitchFamily="34" charset="0"/>
              <a:buChar char="•"/>
            </a:pPr>
            <a:r>
              <a:rPr lang="en-US" dirty="0">
                <a:solidFill>
                  <a:srgbClr val="333333"/>
                </a:solidFill>
                <a:latin typeface="Domine"/>
              </a:rPr>
              <a:t>If you run the Kubernetes on a supported cloud platform such as AWS, Azure or Google, your control plane runs the Cloud-Controller-Manager.</a:t>
            </a:r>
          </a:p>
          <a:p>
            <a:pPr>
              <a:buFont typeface="Arial" panose="020B0604020202020204" pitchFamily="34" charset="0"/>
              <a:buChar char="•"/>
            </a:pPr>
            <a:r>
              <a:rPr lang="en-US" dirty="0">
                <a:solidFill>
                  <a:srgbClr val="333333"/>
                </a:solidFill>
                <a:latin typeface="Domine"/>
              </a:rPr>
              <a:t>It is responsible for underlying cloud specific controllers.</a:t>
            </a:r>
            <a:endParaRPr lang="en-US" b="0" i="0" dirty="0">
              <a:solidFill>
                <a:srgbClr val="333333"/>
              </a:solidFill>
              <a:effectLst/>
              <a:latin typeface="Domine"/>
            </a:endParaRPr>
          </a:p>
        </p:txBody>
      </p:sp>
    </p:spTree>
    <p:extLst>
      <p:ext uri="{BB962C8B-B14F-4D97-AF65-F5344CB8AC3E}">
        <p14:creationId xmlns:p14="http://schemas.microsoft.com/office/powerpoint/2010/main" val="2422114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7721" y="354485"/>
            <a:ext cx="2236510" cy="369332"/>
          </a:xfrm>
          <a:prstGeom prst="rect">
            <a:avLst/>
          </a:prstGeom>
        </p:spPr>
        <p:txBody>
          <a:bodyPr wrap="none">
            <a:spAutoFit/>
          </a:bodyPr>
          <a:lstStyle/>
          <a:p>
            <a:r>
              <a:rPr lang="en-US" b="1" dirty="0">
                <a:solidFill>
                  <a:srgbClr val="FF0000"/>
                </a:solidFill>
                <a:latin typeface="Domine"/>
              </a:rPr>
              <a:t>Node Components</a:t>
            </a:r>
            <a:endParaRPr lang="en-US" b="1" i="0" dirty="0">
              <a:solidFill>
                <a:srgbClr val="FF0000"/>
              </a:solidFill>
              <a:effectLst/>
              <a:latin typeface="Domine"/>
            </a:endParaRPr>
          </a:p>
        </p:txBody>
      </p:sp>
      <p:pic>
        <p:nvPicPr>
          <p:cNvPr id="3" name="Picture 2"/>
          <p:cNvPicPr>
            <a:picLocks noChangeAspect="1"/>
          </p:cNvPicPr>
          <p:nvPr/>
        </p:nvPicPr>
        <p:blipFill>
          <a:blip r:embed="rId2"/>
          <a:stretch>
            <a:fillRect/>
          </a:stretch>
        </p:blipFill>
        <p:spPr>
          <a:xfrm>
            <a:off x="452365" y="723817"/>
            <a:ext cx="4525975" cy="4529670"/>
          </a:xfrm>
          <a:prstGeom prst="rect">
            <a:avLst/>
          </a:prstGeom>
        </p:spPr>
      </p:pic>
      <p:sp>
        <p:nvSpPr>
          <p:cNvPr id="4" name="Rectangle 3"/>
          <p:cNvSpPr/>
          <p:nvPr/>
        </p:nvSpPr>
        <p:spPr>
          <a:xfrm>
            <a:off x="5195977" y="723817"/>
            <a:ext cx="6096000" cy="2031325"/>
          </a:xfrm>
          <a:prstGeom prst="rect">
            <a:avLst/>
          </a:prstGeom>
        </p:spPr>
        <p:txBody>
          <a:bodyPr>
            <a:spAutoFit/>
          </a:bodyPr>
          <a:lstStyle/>
          <a:p>
            <a:r>
              <a:rPr lang="en-US" b="1" dirty="0" err="1">
                <a:solidFill>
                  <a:srgbClr val="FF0000"/>
                </a:solidFill>
                <a:latin typeface="Domine"/>
              </a:rPr>
              <a:t>kubelet</a:t>
            </a:r>
            <a:endParaRPr lang="en-US" b="1" dirty="0">
              <a:solidFill>
                <a:srgbClr val="FF0000"/>
              </a:solidFill>
              <a:latin typeface="Domine"/>
            </a:endParaRPr>
          </a:p>
          <a:p>
            <a:pPr>
              <a:buFont typeface="Arial" panose="020B0604020202020204" pitchFamily="34" charset="0"/>
              <a:buChar char="•"/>
            </a:pPr>
            <a:r>
              <a:rPr lang="en-US" dirty="0">
                <a:solidFill>
                  <a:srgbClr val="333333"/>
                </a:solidFill>
                <a:latin typeface="Domine"/>
              </a:rPr>
              <a:t>This is an agent which runs on each node in the cluster.</a:t>
            </a:r>
          </a:p>
          <a:p>
            <a:pPr>
              <a:buFont typeface="Arial" panose="020B0604020202020204" pitchFamily="34" charset="0"/>
              <a:buChar char="•"/>
            </a:pPr>
            <a:r>
              <a:rPr lang="en-US" dirty="0">
                <a:solidFill>
                  <a:srgbClr val="333333"/>
                </a:solidFill>
                <a:latin typeface="Domine"/>
              </a:rPr>
              <a:t>It watches for the instructions from API Server for new work assignments.</a:t>
            </a:r>
          </a:p>
          <a:p>
            <a:pPr>
              <a:buFont typeface="Arial" panose="020B0604020202020204" pitchFamily="34" charset="0"/>
              <a:buChar char="•"/>
            </a:pPr>
            <a:r>
              <a:rPr lang="en-US" dirty="0">
                <a:solidFill>
                  <a:srgbClr val="333333"/>
                </a:solidFill>
                <a:latin typeface="Domine"/>
              </a:rPr>
              <a:t>If it can’t run the task assigned, it reports back to master and lets control plane decide on the actions.</a:t>
            </a:r>
          </a:p>
          <a:p>
            <a:pPr>
              <a:buFont typeface="Arial" panose="020B0604020202020204" pitchFamily="34" charset="0"/>
              <a:buChar char="•"/>
            </a:pPr>
            <a:r>
              <a:rPr lang="en-US" dirty="0">
                <a:solidFill>
                  <a:srgbClr val="333333"/>
                </a:solidFill>
                <a:latin typeface="Domine"/>
              </a:rPr>
              <a:t>It is responsible for the node registration process</a:t>
            </a:r>
            <a:endParaRPr lang="en-US" b="0" i="0" dirty="0">
              <a:solidFill>
                <a:srgbClr val="333333"/>
              </a:solidFill>
              <a:effectLst/>
              <a:latin typeface="Domine"/>
            </a:endParaRPr>
          </a:p>
        </p:txBody>
      </p:sp>
      <p:sp>
        <p:nvSpPr>
          <p:cNvPr id="5" name="Rectangle 4"/>
          <p:cNvSpPr/>
          <p:nvPr/>
        </p:nvSpPr>
        <p:spPr>
          <a:xfrm>
            <a:off x="5195977" y="2755142"/>
            <a:ext cx="6096000" cy="1200329"/>
          </a:xfrm>
          <a:prstGeom prst="rect">
            <a:avLst/>
          </a:prstGeom>
        </p:spPr>
        <p:txBody>
          <a:bodyPr>
            <a:spAutoFit/>
          </a:bodyPr>
          <a:lstStyle/>
          <a:p>
            <a:r>
              <a:rPr lang="en-US" b="1" dirty="0">
                <a:solidFill>
                  <a:srgbClr val="FF0000"/>
                </a:solidFill>
                <a:latin typeface="Domine"/>
              </a:rPr>
              <a:t>Container Runtime</a:t>
            </a:r>
          </a:p>
          <a:p>
            <a:pPr>
              <a:buFont typeface="Arial" panose="020B0604020202020204" pitchFamily="34" charset="0"/>
              <a:buChar char="•"/>
            </a:pPr>
            <a:r>
              <a:rPr lang="en-US" dirty="0">
                <a:solidFill>
                  <a:srgbClr val="333333"/>
                </a:solidFill>
                <a:latin typeface="Domine"/>
              </a:rPr>
              <a:t>This is software which is responsible for running containers.</a:t>
            </a:r>
          </a:p>
          <a:p>
            <a:pPr>
              <a:buFont typeface="Arial" panose="020B0604020202020204" pitchFamily="34" charset="0"/>
              <a:buChar char="•"/>
            </a:pPr>
            <a:r>
              <a:rPr lang="en-US" dirty="0">
                <a:solidFill>
                  <a:srgbClr val="333333"/>
                </a:solidFill>
                <a:latin typeface="Domine"/>
              </a:rPr>
              <a:t>Some of them are </a:t>
            </a:r>
            <a:r>
              <a:rPr lang="en-US" b="1" dirty="0">
                <a:solidFill>
                  <a:srgbClr val="333333"/>
                </a:solidFill>
                <a:latin typeface="Domine"/>
              </a:rPr>
              <a:t>Docker, containerd, cri-o, rktlet</a:t>
            </a:r>
            <a:endParaRPr lang="en-US" b="0" i="0" dirty="0">
              <a:solidFill>
                <a:srgbClr val="333333"/>
              </a:solidFill>
              <a:effectLst/>
              <a:latin typeface="Domine"/>
            </a:endParaRPr>
          </a:p>
        </p:txBody>
      </p:sp>
      <p:sp>
        <p:nvSpPr>
          <p:cNvPr id="6" name="Rectangle 5"/>
          <p:cNvSpPr/>
          <p:nvPr/>
        </p:nvSpPr>
        <p:spPr>
          <a:xfrm>
            <a:off x="5264989" y="4040131"/>
            <a:ext cx="6096000" cy="923330"/>
          </a:xfrm>
          <a:prstGeom prst="rect">
            <a:avLst/>
          </a:prstGeom>
        </p:spPr>
        <p:txBody>
          <a:bodyPr>
            <a:spAutoFit/>
          </a:bodyPr>
          <a:lstStyle/>
          <a:p>
            <a:r>
              <a:rPr lang="en-US" b="1" dirty="0" smtClean="0">
                <a:solidFill>
                  <a:srgbClr val="FF0000"/>
                </a:solidFill>
                <a:latin typeface="Domine"/>
              </a:rPr>
              <a:t>Kube-proxy</a:t>
            </a:r>
            <a:endParaRPr lang="en-US" b="1" dirty="0">
              <a:solidFill>
                <a:srgbClr val="FF0000"/>
              </a:solidFill>
              <a:latin typeface="Domine"/>
            </a:endParaRPr>
          </a:p>
          <a:p>
            <a:pPr>
              <a:buFont typeface="Arial" panose="020B0604020202020204" pitchFamily="34" charset="0"/>
              <a:buChar char="•"/>
            </a:pPr>
            <a:r>
              <a:rPr lang="en-US" dirty="0">
                <a:solidFill>
                  <a:srgbClr val="333333"/>
                </a:solidFill>
                <a:latin typeface="Domine"/>
              </a:rPr>
              <a:t>Maintains the network rules on nodes</a:t>
            </a:r>
          </a:p>
          <a:p>
            <a:pPr>
              <a:buFont typeface="Arial" panose="020B0604020202020204" pitchFamily="34" charset="0"/>
              <a:buChar char="•"/>
            </a:pPr>
            <a:r>
              <a:rPr lang="en-US" dirty="0">
                <a:solidFill>
                  <a:srgbClr val="333333"/>
                </a:solidFill>
                <a:latin typeface="Domine"/>
              </a:rPr>
              <a:t>This is responsible for networking on nodes.</a:t>
            </a:r>
            <a:endParaRPr lang="en-US" b="0" i="0" dirty="0">
              <a:solidFill>
                <a:srgbClr val="333333"/>
              </a:solidFill>
              <a:effectLst/>
              <a:latin typeface="Domine"/>
            </a:endParaRPr>
          </a:p>
        </p:txBody>
      </p:sp>
    </p:spTree>
    <p:extLst>
      <p:ext uri="{BB962C8B-B14F-4D97-AF65-F5344CB8AC3E}">
        <p14:creationId xmlns:p14="http://schemas.microsoft.com/office/powerpoint/2010/main" val="40981603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74452" y="414068"/>
            <a:ext cx="11369615" cy="1477328"/>
          </a:xfrm>
          <a:prstGeom prst="rect">
            <a:avLst/>
          </a:prstGeom>
        </p:spPr>
        <p:txBody>
          <a:bodyPr wrap="square">
            <a:spAutoFit/>
          </a:bodyPr>
          <a:lstStyle/>
          <a:p>
            <a:r>
              <a:rPr lang="en-US" b="1" dirty="0">
                <a:solidFill>
                  <a:srgbClr val="FF0000"/>
                </a:solidFill>
                <a:latin typeface="Domine"/>
              </a:rPr>
              <a:t>K8s Installations</a:t>
            </a:r>
          </a:p>
          <a:p>
            <a:pPr>
              <a:buFont typeface="Arial" panose="020B0604020202020204" pitchFamily="34" charset="0"/>
              <a:buChar char="•"/>
            </a:pPr>
            <a:r>
              <a:rPr lang="en-US" dirty="0">
                <a:solidFill>
                  <a:srgbClr val="333333"/>
                </a:solidFill>
                <a:latin typeface="Domine"/>
              </a:rPr>
              <a:t>K8s has many ways of installations.</a:t>
            </a:r>
          </a:p>
          <a:p>
            <a:pPr>
              <a:buFont typeface="Arial" panose="020B0604020202020204" pitchFamily="34" charset="0"/>
              <a:buChar char="•"/>
            </a:pPr>
            <a:r>
              <a:rPr lang="en-US" dirty="0">
                <a:solidFill>
                  <a:srgbClr val="333333"/>
                </a:solidFill>
                <a:latin typeface="Domine"/>
              </a:rPr>
              <a:t>Installing k8s with deployment tools </a:t>
            </a:r>
            <a:r>
              <a:rPr lang="en-US" dirty="0">
                <a:solidFill>
                  <a:srgbClr val="1E90FF"/>
                </a:solidFill>
                <a:latin typeface="Domine"/>
                <a:hlinkClick r:id="rId2"/>
              </a:rPr>
              <a:t>Refer </a:t>
            </a:r>
            <a:r>
              <a:rPr lang="en-US" dirty="0" smtClean="0">
                <a:solidFill>
                  <a:srgbClr val="1E90FF"/>
                </a:solidFill>
                <a:latin typeface="Domine"/>
                <a:hlinkClick r:id="rId2"/>
              </a:rPr>
              <a:t>Here</a:t>
            </a:r>
            <a:r>
              <a:rPr lang="en-US" dirty="0">
                <a:solidFill>
                  <a:srgbClr val="1E90FF"/>
                </a:solidFill>
                <a:latin typeface="Domine"/>
              </a:rPr>
              <a:t> :</a:t>
            </a:r>
            <a:r>
              <a:rPr lang="en-US" dirty="0">
                <a:solidFill>
                  <a:srgbClr val="333333"/>
                </a:solidFill>
                <a:latin typeface="Domine"/>
              </a:rPr>
              <a:t>https://kubernetes.io/docs/setup/production-environment/tools/</a:t>
            </a:r>
            <a:r>
              <a:rPr lang="en-US" dirty="0" err="1">
                <a:solidFill>
                  <a:srgbClr val="333333"/>
                </a:solidFill>
                <a:latin typeface="Domine"/>
              </a:rPr>
              <a:t>kubeadm</a:t>
            </a:r>
            <a:r>
              <a:rPr lang="en-US" dirty="0">
                <a:solidFill>
                  <a:srgbClr val="333333"/>
                </a:solidFill>
                <a:latin typeface="Domine"/>
              </a:rPr>
              <a:t>/install-</a:t>
            </a:r>
            <a:r>
              <a:rPr lang="en-US" dirty="0" err="1">
                <a:solidFill>
                  <a:srgbClr val="333333"/>
                </a:solidFill>
                <a:latin typeface="Domine"/>
              </a:rPr>
              <a:t>kubeadm</a:t>
            </a:r>
            <a:r>
              <a:rPr lang="en-US" dirty="0">
                <a:solidFill>
                  <a:srgbClr val="333333"/>
                </a:solidFill>
                <a:latin typeface="Domine"/>
              </a:rPr>
              <a:t>/</a:t>
            </a:r>
          </a:p>
          <a:p>
            <a:pPr>
              <a:buFont typeface="Arial" panose="020B0604020202020204" pitchFamily="34" charset="0"/>
              <a:buChar char="•"/>
            </a:pPr>
            <a:r>
              <a:rPr lang="en-US" dirty="0" smtClean="0">
                <a:solidFill>
                  <a:srgbClr val="333333"/>
                </a:solidFill>
                <a:latin typeface="Domine"/>
              </a:rPr>
              <a:t>kubernetes </a:t>
            </a:r>
            <a:r>
              <a:rPr lang="en-US" dirty="0">
                <a:solidFill>
                  <a:srgbClr val="333333"/>
                </a:solidFill>
                <a:latin typeface="Domine"/>
              </a:rPr>
              <a:t>for local laptop/single workstation </a:t>
            </a:r>
            <a:r>
              <a:rPr lang="en-US" dirty="0">
                <a:solidFill>
                  <a:srgbClr val="1E90FF"/>
                </a:solidFill>
                <a:latin typeface="Domine"/>
                <a:hlinkClick r:id="rId3"/>
              </a:rPr>
              <a:t>Refer </a:t>
            </a:r>
            <a:r>
              <a:rPr lang="en-US" dirty="0" smtClean="0">
                <a:solidFill>
                  <a:srgbClr val="1E90FF"/>
                </a:solidFill>
                <a:latin typeface="Domine"/>
                <a:hlinkClick r:id="rId3"/>
              </a:rPr>
              <a:t>Here</a:t>
            </a:r>
            <a:r>
              <a:rPr lang="en-US" dirty="0">
                <a:solidFill>
                  <a:srgbClr val="333333"/>
                </a:solidFill>
                <a:latin typeface="Domine"/>
              </a:rPr>
              <a:t> : https://kubernetes.io/docs/tasks/tools/</a:t>
            </a:r>
            <a:endParaRPr lang="en-US" b="0" i="0" dirty="0">
              <a:solidFill>
                <a:srgbClr val="333333"/>
              </a:solidFill>
              <a:effectLst/>
              <a:latin typeface="Domine"/>
            </a:endParaRPr>
          </a:p>
        </p:txBody>
      </p:sp>
      <p:sp>
        <p:nvSpPr>
          <p:cNvPr id="3" name="Rectangle 2"/>
          <p:cNvSpPr/>
          <p:nvPr/>
        </p:nvSpPr>
        <p:spPr>
          <a:xfrm>
            <a:off x="474452" y="1951781"/>
            <a:ext cx="10852031" cy="3139321"/>
          </a:xfrm>
          <a:prstGeom prst="rect">
            <a:avLst/>
          </a:prstGeom>
        </p:spPr>
        <p:txBody>
          <a:bodyPr wrap="square">
            <a:spAutoFit/>
          </a:bodyPr>
          <a:lstStyle/>
          <a:p>
            <a:r>
              <a:rPr lang="en-US" b="1" dirty="0">
                <a:solidFill>
                  <a:srgbClr val="FF0000"/>
                </a:solidFill>
                <a:latin typeface="Domine"/>
              </a:rPr>
              <a:t>Kubeadm </a:t>
            </a:r>
            <a:r>
              <a:rPr lang="en-US" b="1" dirty="0" smtClean="0">
                <a:solidFill>
                  <a:srgbClr val="FF0000"/>
                </a:solidFill>
                <a:latin typeface="Domine"/>
              </a:rPr>
              <a:t>installation</a:t>
            </a:r>
          </a:p>
          <a:p>
            <a:endParaRPr lang="en-US" b="1" dirty="0">
              <a:solidFill>
                <a:srgbClr val="FF0000"/>
              </a:solidFill>
              <a:latin typeface="Domine"/>
            </a:endParaRPr>
          </a:p>
          <a:p>
            <a:r>
              <a:rPr lang="en-US" dirty="0" smtClean="0">
                <a:solidFill>
                  <a:srgbClr val="1E90FF"/>
                </a:solidFill>
                <a:latin typeface="Domine"/>
                <a:hlinkClick r:id="rId4"/>
              </a:rPr>
              <a:t> Refer Here</a:t>
            </a:r>
            <a:r>
              <a:rPr lang="en-US" dirty="0" smtClean="0">
                <a:solidFill>
                  <a:srgbClr val="333333"/>
                </a:solidFill>
                <a:latin typeface="Domine"/>
              </a:rPr>
              <a:t> : </a:t>
            </a:r>
            <a:r>
              <a:rPr lang="en-US" dirty="0">
                <a:solidFill>
                  <a:srgbClr val="333333"/>
                </a:solidFill>
                <a:latin typeface="Domine"/>
              </a:rPr>
              <a:t>https://kubernetes.io/docs/setup/production-environment/tools/kubeadm/install-kubeadm/</a:t>
            </a:r>
          </a:p>
          <a:p>
            <a:r>
              <a:rPr lang="en-US" dirty="0" smtClean="0">
                <a:solidFill>
                  <a:srgbClr val="333333"/>
                </a:solidFill>
                <a:latin typeface="Domine"/>
              </a:rPr>
              <a:t> for </a:t>
            </a:r>
            <a:r>
              <a:rPr lang="en-US" dirty="0">
                <a:solidFill>
                  <a:srgbClr val="333333"/>
                </a:solidFill>
                <a:latin typeface="Domine"/>
              </a:rPr>
              <a:t>official </a:t>
            </a:r>
            <a:r>
              <a:rPr lang="en-US" dirty="0" smtClean="0">
                <a:solidFill>
                  <a:srgbClr val="333333"/>
                </a:solidFill>
                <a:latin typeface="Domine"/>
              </a:rPr>
              <a:t>documentation</a:t>
            </a:r>
          </a:p>
          <a:p>
            <a:r>
              <a:rPr lang="en-US" dirty="0" smtClean="0">
                <a:solidFill>
                  <a:srgbClr val="333333"/>
                </a:solidFill>
                <a:latin typeface="Domine"/>
              </a:rPr>
              <a:t> Install </a:t>
            </a:r>
            <a:r>
              <a:rPr lang="en-US" b="1" dirty="0" smtClean="0">
                <a:solidFill>
                  <a:srgbClr val="333333"/>
                </a:solidFill>
                <a:latin typeface="Domine"/>
              </a:rPr>
              <a:t>Dock</a:t>
            </a:r>
            <a:r>
              <a:rPr lang="en-US" dirty="0" smtClean="0">
                <a:solidFill>
                  <a:srgbClr val="333333"/>
                </a:solidFill>
                <a:latin typeface="Domine"/>
              </a:rPr>
              <a:t>er </a:t>
            </a:r>
            <a:r>
              <a:rPr lang="en-US" dirty="0">
                <a:solidFill>
                  <a:srgbClr val="333333"/>
                </a:solidFill>
                <a:latin typeface="Domine"/>
              </a:rPr>
              <a:t>and </a:t>
            </a:r>
            <a:r>
              <a:rPr lang="en-US" b="1" dirty="0">
                <a:solidFill>
                  <a:srgbClr val="333333"/>
                </a:solidFill>
                <a:latin typeface="Domine"/>
              </a:rPr>
              <a:t>kubeadmin</a:t>
            </a:r>
            <a:r>
              <a:rPr lang="en-US" dirty="0">
                <a:solidFill>
                  <a:srgbClr val="333333"/>
                </a:solidFill>
                <a:latin typeface="Domine"/>
              </a:rPr>
              <a:t>,</a:t>
            </a:r>
            <a:r>
              <a:rPr lang="en-US" b="1" dirty="0">
                <a:solidFill>
                  <a:srgbClr val="333333"/>
                </a:solidFill>
                <a:latin typeface="Domine"/>
              </a:rPr>
              <a:t>kubectl</a:t>
            </a:r>
            <a:r>
              <a:rPr lang="en-US" dirty="0">
                <a:solidFill>
                  <a:srgbClr val="333333"/>
                </a:solidFill>
                <a:latin typeface="Domine"/>
              </a:rPr>
              <a:t> on all the three servers as mentioned in above documentation. </a:t>
            </a:r>
            <a:r>
              <a:rPr lang="en-US" dirty="0" smtClean="0">
                <a:solidFill>
                  <a:srgbClr val="333333"/>
                </a:solidFill>
                <a:latin typeface="Domine"/>
              </a:rPr>
              <a:t>  </a:t>
            </a:r>
          </a:p>
          <a:p>
            <a:r>
              <a:rPr lang="en-US" dirty="0" smtClean="0">
                <a:solidFill>
                  <a:srgbClr val="333333"/>
                </a:solidFill>
                <a:latin typeface="Domine"/>
              </a:rPr>
              <a:t> Now </a:t>
            </a:r>
            <a:r>
              <a:rPr lang="en-US" dirty="0">
                <a:solidFill>
                  <a:srgbClr val="333333"/>
                </a:solidFill>
                <a:latin typeface="Domine"/>
              </a:rPr>
              <a:t>login into master and execute </a:t>
            </a:r>
            <a:r>
              <a:rPr lang="en-US" b="1" dirty="0"/>
              <a:t>kubeadm init  </a:t>
            </a:r>
            <a:r>
              <a:rPr lang="en-US" dirty="0"/>
              <a:t>c</a:t>
            </a:r>
            <a:r>
              <a:rPr lang="en-US" dirty="0" smtClean="0"/>
              <a:t>ommand</a:t>
            </a:r>
            <a:endParaRPr lang="en-US" dirty="0"/>
          </a:p>
          <a:p>
            <a:r>
              <a:rPr lang="en-US" dirty="0" smtClean="0"/>
              <a:t> After Applying </a:t>
            </a:r>
            <a:r>
              <a:rPr lang="en-US" dirty="0"/>
              <a:t>pod </a:t>
            </a:r>
            <a:r>
              <a:rPr lang="en-US" dirty="0" smtClean="0"/>
              <a:t>network join </a:t>
            </a:r>
            <a:r>
              <a:rPr lang="en-US" dirty="0"/>
              <a:t>two nodes to cluster by executing </a:t>
            </a:r>
            <a:r>
              <a:rPr lang="en-US" b="1" dirty="0"/>
              <a:t>kubeadm join</a:t>
            </a:r>
            <a:r>
              <a:rPr lang="en-US" dirty="0"/>
              <a:t> </a:t>
            </a:r>
            <a:r>
              <a:rPr lang="en-US" dirty="0" smtClean="0"/>
              <a:t>command</a:t>
            </a:r>
          </a:p>
          <a:p>
            <a:r>
              <a:rPr lang="en-US" dirty="0" smtClean="0"/>
              <a:t> After </a:t>
            </a:r>
            <a:r>
              <a:rPr lang="en-US" dirty="0"/>
              <a:t>joining nodes, login into master and execute kubectl get nodes</a:t>
            </a:r>
          </a:p>
          <a:p>
            <a:r>
              <a:rPr lang="en-US" b="1" dirty="0" smtClean="0">
                <a:solidFill>
                  <a:srgbClr val="FF0000"/>
                </a:solidFill>
              </a:rPr>
              <a:t>Example :</a:t>
            </a:r>
            <a:endParaRPr lang="en-US" b="1" dirty="0">
              <a:solidFill>
                <a:srgbClr val="FF0000"/>
              </a:solidFill>
            </a:endParaRPr>
          </a:p>
          <a:p>
            <a:endParaRPr lang="en-US" dirty="0"/>
          </a:p>
          <a:p>
            <a:endParaRPr lang="en-US" b="0" i="0" dirty="0">
              <a:solidFill>
                <a:srgbClr val="333333"/>
              </a:solidFill>
              <a:effectLst/>
              <a:latin typeface="Domine"/>
            </a:endParaRPr>
          </a:p>
        </p:txBody>
      </p:sp>
      <p:pic>
        <p:nvPicPr>
          <p:cNvPr id="6" name="Picture 5"/>
          <p:cNvPicPr>
            <a:picLocks noChangeAspect="1"/>
          </p:cNvPicPr>
          <p:nvPr/>
        </p:nvPicPr>
        <p:blipFill>
          <a:blip r:embed="rId5"/>
          <a:stretch>
            <a:fillRect/>
          </a:stretch>
        </p:blipFill>
        <p:spPr>
          <a:xfrm>
            <a:off x="568308" y="4524711"/>
            <a:ext cx="11181901" cy="1566009"/>
          </a:xfrm>
          <a:prstGeom prst="rect">
            <a:avLst/>
          </a:prstGeom>
        </p:spPr>
      </p:pic>
    </p:spTree>
    <p:extLst>
      <p:ext uri="{BB962C8B-B14F-4D97-AF65-F5344CB8AC3E}">
        <p14:creationId xmlns:p14="http://schemas.microsoft.com/office/powerpoint/2010/main" val="32373132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31321" y="414068"/>
            <a:ext cx="11378241" cy="1200329"/>
          </a:xfrm>
          <a:prstGeom prst="rect">
            <a:avLst/>
          </a:prstGeom>
        </p:spPr>
        <p:txBody>
          <a:bodyPr wrap="square">
            <a:spAutoFit/>
          </a:bodyPr>
          <a:lstStyle/>
          <a:p>
            <a:r>
              <a:rPr lang="en-US" b="1" dirty="0">
                <a:solidFill>
                  <a:srgbClr val="FF0000"/>
                </a:solidFill>
                <a:latin typeface="Domine"/>
              </a:rPr>
              <a:t>kubectl</a:t>
            </a:r>
          </a:p>
          <a:p>
            <a:pPr>
              <a:buFont typeface="Arial" panose="020B0604020202020204" pitchFamily="34" charset="0"/>
              <a:buChar char="•"/>
            </a:pPr>
            <a:r>
              <a:rPr lang="en-US" dirty="0">
                <a:solidFill>
                  <a:srgbClr val="333333"/>
                </a:solidFill>
                <a:latin typeface="Domine"/>
              </a:rPr>
              <a:t>This is a command-line utility which we would be using to interact with k8s cluster.</a:t>
            </a:r>
          </a:p>
          <a:p>
            <a:pPr>
              <a:buFont typeface="Arial" panose="020B0604020202020204" pitchFamily="34" charset="0"/>
              <a:buChar char="•"/>
            </a:pPr>
            <a:r>
              <a:rPr lang="en-US" dirty="0">
                <a:solidFill>
                  <a:srgbClr val="333333"/>
                </a:solidFill>
                <a:latin typeface="Domine"/>
              </a:rPr>
              <a:t>This utility creates api-request internally and forwards them to kube-api </a:t>
            </a:r>
            <a:r>
              <a:rPr lang="en-US" dirty="0" smtClean="0">
                <a:solidFill>
                  <a:srgbClr val="333333"/>
                </a:solidFill>
                <a:latin typeface="Domine"/>
              </a:rPr>
              <a:t>server</a:t>
            </a:r>
          </a:p>
          <a:p>
            <a:pPr>
              <a:buFont typeface="Arial" panose="020B0604020202020204" pitchFamily="34" charset="0"/>
              <a:buChar char="•"/>
            </a:pPr>
            <a:r>
              <a:rPr lang="en-US" dirty="0"/>
              <a:t>kubectl cheat sheet  </a:t>
            </a:r>
            <a:r>
              <a:rPr lang="en-US" dirty="0" smtClean="0"/>
              <a:t>: </a:t>
            </a:r>
            <a:r>
              <a:rPr lang="en-US" dirty="0" smtClean="0"/>
              <a:t>https://kubernetes.io/docs/reference/kubectl/cheatsheet/</a:t>
            </a:r>
            <a:endParaRPr lang="en-US" b="0" i="0" dirty="0">
              <a:solidFill>
                <a:srgbClr val="333333"/>
              </a:solidFill>
              <a:effectLst/>
              <a:latin typeface="Domine"/>
            </a:endParaRPr>
          </a:p>
        </p:txBody>
      </p:sp>
      <p:sp>
        <p:nvSpPr>
          <p:cNvPr id="3" name="Rectangle 2"/>
          <p:cNvSpPr/>
          <p:nvPr/>
        </p:nvSpPr>
        <p:spPr>
          <a:xfrm>
            <a:off x="431321" y="1614397"/>
            <a:ext cx="11490385" cy="2862322"/>
          </a:xfrm>
          <a:prstGeom prst="rect">
            <a:avLst/>
          </a:prstGeom>
        </p:spPr>
        <p:txBody>
          <a:bodyPr wrap="square">
            <a:spAutoFit/>
          </a:bodyPr>
          <a:lstStyle/>
          <a:p>
            <a:r>
              <a:rPr lang="en-US" b="1" dirty="0">
                <a:solidFill>
                  <a:srgbClr val="FF0000"/>
                </a:solidFill>
                <a:latin typeface="Domine"/>
              </a:rPr>
              <a:t>Kubernetes Objects</a:t>
            </a:r>
          </a:p>
          <a:p>
            <a:pPr>
              <a:buFont typeface="Arial" panose="020B0604020202020204" pitchFamily="34" charset="0"/>
              <a:buChar char="•"/>
            </a:pPr>
            <a:r>
              <a:rPr lang="en-US" i="1" dirty="0">
                <a:solidFill>
                  <a:srgbClr val="333333"/>
                </a:solidFill>
                <a:latin typeface="Domine"/>
              </a:rPr>
              <a:t>k8s objects</a:t>
            </a:r>
            <a:r>
              <a:rPr lang="en-US" dirty="0">
                <a:solidFill>
                  <a:srgbClr val="333333"/>
                </a:solidFill>
                <a:latin typeface="Domine"/>
              </a:rPr>
              <a:t> are persistent entities in the k8s system.</a:t>
            </a:r>
          </a:p>
          <a:p>
            <a:pPr>
              <a:buFont typeface="Arial" panose="020B0604020202020204" pitchFamily="34" charset="0"/>
              <a:buChar char="•"/>
            </a:pPr>
            <a:r>
              <a:rPr lang="en-US" dirty="0">
                <a:solidFill>
                  <a:srgbClr val="333333"/>
                </a:solidFill>
                <a:latin typeface="Domine"/>
              </a:rPr>
              <a:t>These objects are used to represent the state of your cluster</a:t>
            </a:r>
          </a:p>
          <a:p>
            <a:pPr>
              <a:buFont typeface="Arial" panose="020B0604020202020204" pitchFamily="34" charset="0"/>
              <a:buChar char="•"/>
            </a:pPr>
            <a:r>
              <a:rPr lang="en-US" dirty="0">
                <a:solidFill>
                  <a:srgbClr val="333333"/>
                </a:solidFill>
                <a:latin typeface="Domine"/>
              </a:rPr>
              <a:t>Every k8s object has</a:t>
            </a:r>
          </a:p>
          <a:p>
            <a:pPr marL="742950" lvl="1" indent="-285750">
              <a:buFont typeface="Arial" panose="020B0604020202020204" pitchFamily="34" charset="0"/>
              <a:buChar char="•"/>
            </a:pPr>
            <a:r>
              <a:rPr lang="en-US" dirty="0">
                <a:solidFill>
                  <a:srgbClr val="333333"/>
                </a:solidFill>
                <a:latin typeface="Domine"/>
              </a:rPr>
              <a:t>Specification: This is also referred as object Spec</a:t>
            </a:r>
          </a:p>
          <a:p>
            <a:pPr marL="742950" lvl="1" indent="-285750">
              <a:buFont typeface="Arial" panose="020B0604020202020204" pitchFamily="34" charset="0"/>
              <a:buChar char="•"/>
            </a:pPr>
            <a:r>
              <a:rPr lang="en-US" dirty="0">
                <a:solidFill>
                  <a:srgbClr val="333333"/>
                </a:solidFill>
                <a:latin typeface="Domine"/>
              </a:rPr>
              <a:t>Status: This is also referred as object status</a:t>
            </a:r>
          </a:p>
          <a:p>
            <a:pPr>
              <a:buFont typeface="Arial" panose="020B0604020202020204" pitchFamily="34" charset="0"/>
              <a:buChar char="•"/>
            </a:pPr>
            <a:r>
              <a:rPr lang="en-US" dirty="0">
                <a:solidFill>
                  <a:srgbClr val="333333"/>
                </a:solidFill>
                <a:latin typeface="Domine"/>
              </a:rPr>
              <a:t>How can we describe a k8s object (Specification):</a:t>
            </a:r>
          </a:p>
          <a:p>
            <a:pPr marL="742950" lvl="1" indent="-285750">
              <a:buFont typeface="Arial" panose="020B0604020202020204" pitchFamily="34" charset="0"/>
              <a:buChar char="•"/>
            </a:pPr>
            <a:r>
              <a:rPr lang="en-US" dirty="0">
                <a:solidFill>
                  <a:srgbClr val="333333"/>
                </a:solidFill>
                <a:latin typeface="Domine"/>
              </a:rPr>
              <a:t>K8s objects can be describe in the json format using k8s rest api or in yaml format via kubectl</a:t>
            </a:r>
          </a:p>
          <a:p>
            <a:pPr marL="742950" lvl="1" indent="-285750">
              <a:buFont typeface="Arial" panose="020B0604020202020204" pitchFamily="34" charset="0"/>
              <a:buChar char="•"/>
            </a:pPr>
            <a:r>
              <a:rPr lang="en-US" dirty="0">
                <a:solidFill>
                  <a:srgbClr val="333333"/>
                </a:solidFill>
                <a:latin typeface="Domine"/>
              </a:rPr>
              <a:t>For api version https://kubernetes.io/docs/reference/generated/kubernetes-api/v1.19</a:t>
            </a:r>
            <a:r>
              <a:rPr lang="en-US" dirty="0" smtClean="0">
                <a:solidFill>
                  <a:srgbClr val="333333"/>
                </a:solidFill>
                <a:latin typeface="Domine"/>
              </a:rPr>
              <a:t>/</a:t>
            </a:r>
          </a:p>
          <a:p>
            <a:pPr marL="742950" lvl="1" indent="-285750">
              <a:buFont typeface="Arial" panose="020B0604020202020204" pitchFamily="34" charset="0"/>
              <a:buChar char="•"/>
            </a:pPr>
            <a:endParaRPr lang="en-US" b="0" i="0" dirty="0">
              <a:solidFill>
                <a:srgbClr val="333333"/>
              </a:solidFill>
              <a:effectLst/>
              <a:latin typeface="Domine"/>
            </a:endParaRPr>
          </a:p>
        </p:txBody>
      </p:sp>
      <p:sp>
        <p:nvSpPr>
          <p:cNvPr id="4" name="Rectangle 3"/>
          <p:cNvSpPr/>
          <p:nvPr/>
        </p:nvSpPr>
        <p:spPr>
          <a:xfrm>
            <a:off x="431321" y="4225361"/>
            <a:ext cx="6096000" cy="1754326"/>
          </a:xfrm>
          <a:prstGeom prst="rect">
            <a:avLst/>
          </a:prstGeom>
        </p:spPr>
        <p:txBody>
          <a:bodyPr>
            <a:spAutoFit/>
          </a:bodyPr>
          <a:lstStyle/>
          <a:p>
            <a:r>
              <a:rPr lang="en-US" dirty="0">
                <a:solidFill>
                  <a:srgbClr val="FF0000"/>
                </a:solidFill>
                <a:latin typeface="Domine"/>
              </a:rPr>
              <a:t>K8s Pods</a:t>
            </a:r>
          </a:p>
          <a:p>
            <a:pPr>
              <a:buFont typeface="Arial" panose="020B0604020202020204" pitchFamily="34" charset="0"/>
              <a:buChar char="•"/>
            </a:pPr>
            <a:r>
              <a:rPr lang="en-US" dirty="0">
                <a:solidFill>
                  <a:srgbClr val="333333"/>
                </a:solidFill>
                <a:latin typeface="Domine"/>
              </a:rPr>
              <a:t>Pods are the atomic unit of computing that you create in k8s</a:t>
            </a:r>
          </a:p>
          <a:p>
            <a:pPr>
              <a:buFont typeface="Arial" panose="020B0604020202020204" pitchFamily="34" charset="0"/>
              <a:buChar char="•"/>
            </a:pPr>
            <a:r>
              <a:rPr lang="en-US" dirty="0">
                <a:solidFill>
                  <a:srgbClr val="333333"/>
                </a:solidFill>
                <a:latin typeface="Domine"/>
              </a:rPr>
              <a:t>A pod represents an application/</a:t>
            </a:r>
            <a:r>
              <a:rPr lang="en-US" dirty="0" err="1">
                <a:solidFill>
                  <a:srgbClr val="333333"/>
                </a:solidFill>
                <a:latin typeface="Domine"/>
              </a:rPr>
              <a:t>microservice</a:t>
            </a:r>
            <a:r>
              <a:rPr lang="en-US" dirty="0">
                <a:solidFill>
                  <a:srgbClr val="333333"/>
                </a:solidFill>
                <a:latin typeface="Domine"/>
              </a:rPr>
              <a:t> running in k8s cluster.</a:t>
            </a:r>
          </a:p>
          <a:p>
            <a:pPr>
              <a:buFont typeface="Arial" panose="020B0604020202020204" pitchFamily="34" charset="0"/>
              <a:buChar char="•"/>
            </a:pPr>
            <a:r>
              <a:rPr lang="en-US" dirty="0">
                <a:solidFill>
                  <a:srgbClr val="333333"/>
                </a:solidFill>
                <a:latin typeface="Domine"/>
              </a:rPr>
              <a:t>Pods will have containers in it.</a:t>
            </a:r>
            <a:endParaRPr lang="en-US" b="0" i="0" dirty="0">
              <a:solidFill>
                <a:srgbClr val="333333"/>
              </a:solidFill>
              <a:effectLst/>
              <a:latin typeface="Domine"/>
            </a:endParaRPr>
          </a:p>
        </p:txBody>
      </p:sp>
      <p:pic>
        <p:nvPicPr>
          <p:cNvPr id="5" name="Picture 4"/>
          <p:cNvPicPr>
            <a:picLocks noChangeAspect="1"/>
          </p:cNvPicPr>
          <p:nvPr/>
        </p:nvPicPr>
        <p:blipFill>
          <a:blip r:embed="rId2"/>
          <a:stretch>
            <a:fillRect/>
          </a:stretch>
        </p:blipFill>
        <p:spPr>
          <a:xfrm>
            <a:off x="6527321" y="4357462"/>
            <a:ext cx="4838954" cy="1490124"/>
          </a:xfrm>
          <a:prstGeom prst="rect">
            <a:avLst/>
          </a:prstGeom>
        </p:spPr>
      </p:pic>
    </p:spTree>
    <p:extLst>
      <p:ext uri="{BB962C8B-B14F-4D97-AF65-F5344CB8AC3E}">
        <p14:creationId xmlns:p14="http://schemas.microsoft.com/office/powerpoint/2010/main" val="758583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2694" y="431322"/>
            <a:ext cx="11464506" cy="2862322"/>
          </a:xfrm>
          <a:prstGeom prst="rect">
            <a:avLst/>
          </a:prstGeom>
        </p:spPr>
        <p:txBody>
          <a:bodyPr wrap="square">
            <a:spAutoFit/>
          </a:bodyPr>
          <a:lstStyle/>
          <a:p>
            <a:pPr>
              <a:buFont typeface="Arial" panose="020B0604020202020204" pitchFamily="34" charset="0"/>
              <a:buChar char="•"/>
            </a:pPr>
            <a:r>
              <a:rPr lang="en-US" dirty="0">
                <a:solidFill>
                  <a:srgbClr val="333333"/>
                </a:solidFill>
                <a:latin typeface="Domine"/>
              </a:rPr>
              <a:t>In k8s to create any object we have two </a:t>
            </a:r>
            <a:r>
              <a:rPr lang="en-US" dirty="0" smtClean="0">
                <a:solidFill>
                  <a:srgbClr val="333333"/>
                </a:solidFill>
                <a:latin typeface="Domine"/>
              </a:rPr>
              <a:t>ways :</a:t>
            </a:r>
            <a:endParaRPr lang="en-US" dirty="0">
              <a:solidFill>
                <a:srgbClr val="333333"/>
              </a:solidFill>
              <a:latin typeface="Domine"/>
            </a:endParaRPr>
          </a:p>
          <a:p>
            <a:pPr lvl="1"/>
            <a:r>
              <a:rPr lang="en-US" dirty="0" smtClean="0">
                <a:solidFill>
                  <a:srgbClr val="FF0000"/>
                </a:solidFill>
                <a:latin typeface="Domine"/>
              </a:rPr>
              <a:t>	Imperative</a:t>
            </a:r>
            <a:r>
              <a:rPr lang="en-US" dirty="0">
                <a:solidFill>
                  <a:srgbClr val="333333"/>
                </a:solidFill>
                <a:latin typeface="Domine"/>
              </a:rPr>
              <a:t>:</a:t>
            </a:r>
          </a:p>
          <a:p>
            <a:pPr marL="1143000" lvl="2" indent="-228600">
              <a:buFont typeface="Arial" panose="020B0604020202020204" pitchFamily="34" charset="0"/>
              <a:buChar char="•"/>
            </a:pPr>
            <a:r>
              <a:rPr lang="en-US" dirty="0">
                <a:solidFill>
                  <a:srgbClr val="333333"/>
                </a:solidFill>
                <a:latin typeface="Domine"/>
              </a:rPr>
              <a:t>We can create objects by executing </a:t>
            </a:r>
            <a:r>
              <a:rPr lang="en-US" dirty="0" smtClean="0">
                <a:solidFill>
                  <a:srgbClr val="333333"/>
                </a:solidFill>
                <a:latin typeface="Domine"/>
              </a:rPr>
              <a:t>commands</a:t>
            </a:r>
          </a:p>
          <a:p>
            <a:pPr marL="1143000" lvl="2" indent="-228600">
              <a:buFont typeface="Arial" panose="020B0604020202020204" pitchFamily="34" charset="0"/>
              <a:buChar char="•"/>
            </a:pPr>
            <a:r>
              <a:rPr lang="en-US" dirty="0" smtClean="0">
                <a:solidFill>
                  <a:srgbClr val="333333"/>
                </a:solidFill>
                <a:latin typeface="Domine"/>
              </a:rPr>
              <a:t>Refer here : </a:t>
            </a:r>
            <a:r>
              <a:rPr lang="en-US" dirty="0">
                <a:solidFill>
                  <a:srgbClr val="333333"/>
                </a:solidFill>
                <a:latin typeface="Domine"/>
              </a:rPr>
              <a:t>https://kubernetes.io/docs/tasks/manage-kubernetes-objects/imperative-command/</a:t>
            </a:r>
          </a:p>
          <a:p>
            <a:pPr lvl="1"/>
            <a:r>
              <a:rPr lang="en-US" dirty="0" smtClean="0">
                <a:solidFill>
                  <a:srgbClr val="FF0000"/>
                </a:solidFill>
                <a:latin typeface="Domine"/>
              </a:rPr>
              <a:t>	Declarative</a:t>
            </a:r>
            <a:r>
              <a:rPr lang="en-US" dirty="0">
                <a:solidFill>
                  <a:srgbClr val="333333"/>
                </a:solidFill>
                <a:latin typeface="Domine"/>
              </a:rPr>
              <a:t>:</a:t>
            </a:r>
          </a:p>
          <a:p>
            <a:pPr marL="1143000" lvl="2" indent="-228600">
              <a:buFont typeface="Arial" panose="020B0604020202020204" pitchFamily="34" charset="0"/>
              <a:buChar char="•"/>
            </a:pPr>
            <a:r>
              <a:rPr lang="en-US" dirty="0">
                <a:solidFill>
                  <a:srgbClr val="333333"/>
                </a:solidFill>
                <a:latin typeface="Domine"/>
              </a:rPr>
              <a:t>We create an object specification in a yaml file.</a:t>
            </a:r>
          </a:p>
          <a:p>
            <a:pPr marL="1143000" lvl="2" indent="-228600">
              <a:buFont typeface="Arial" panose="020B0604020202020204" pitchFamily="34" charset="0"/>
              <a:buChar char="•"/>
            </a:pPr>
            <a:r>
              <a:rPr lang="en-US" dirty="0">
                <a:solidFill>
                  <a:srgbClr val="333333"/>
                </a:solidFill>
                <a:latin typeface="Domine"/>
              </a:rPr>
              <a:t>Send/apply this yaml which has a specification &amp; k8s master will do the rest to create/maintain the specification sent</a:t>
            </a:r>
          </a:p>
          <a:p>
            <a:pPr marL="1143000" lvl="2" indent="-228600">
              <a:buFont typeface="Arial" panose="020B0604020202020204" pitchFamily="34" charset="0"/>
              <a:buChar char="•"/>
            </a:pPr>
            <a:r>
              <a:rPr lang="en-US" dirty="0">
                <a:solidFill>
                  <a:srgbClr val="333333"/>
                </a:solidFill>
                <a:latin typeface="Domine"/>
              </a:rPr>
              <a:t>To create this specification we will be using k8s api </a:t>
            </a:r>
            <a:r>
              <a:rPr lang="en-US" dirty="0" smtClean="0">
                <a:solidFill>
                  <a:srgbClr val="333333"/>
                </a:solidFill>
                <a:latin typeface="Domine"/>
              </a:rPr>
              <a:t>reference</a:t>
            </a:r>
          </a:p>
          <a:p>
            <a:pPr marL="1143000" lvl="2" indent="-228600">
              <a:buFont typeface="Arial" panose="020B0604020202020204" pitchFamily="34" charset="0"/>
              <a:buChar char="•"/>
            </a:pPr>
            <a:endParaRPr lang="en-US" b="0" i="0" dirty="0">
              <a:solidFill>
                <a:srgbClr val="333333"/>
              </a:solidFill>
              <a:effectLst/>
              <a:latin typeface="Domine"/>
            </a:endParaRPr>
          </a:p>
        </p:txBody>
      </p:sp>
      <p:sp>
        <p:nvSpPr>
          <p:cNvPr id="6" name="Rectangle 5"/>
          <p:cNvSpPr/>
          <p:nvPr/>
        </p:nvSpPr>
        <p:spPr>
          <a:xfrm>
            <a:off x="422694" y="3052337"/>
            <a:ext cx="11250855" cy="1200329"/>
          </a:xfrm>
          <a:prstGeom prst="rect">
            <a:avLst/>
          </a:prstGeom>
        </p:spPr>
        <p:txBody>
          <a:bodyPr wrap="square">
            <a:spAutoFit/>
          </a:bodyPr>
          <a:lstStyle/>
          <a:p>
            <a:pPr lvl="2">
              <a:buFont typeface="Arial" panose="020B0604020202020204" pitchFamily="34" charset="0"/>
              <a:buChar char="•"/>
            </a:pPr>
            <a:r>
              <a:rPr lang="en-US" dirty="0">
                <a:solidFill>
                  <a:srgbClr val="333333"/>
                </a:solidFill>
                <a:latin typeface="Domine"/>
              </a:rPr>
              <a:t>Every k8s object can be describe using .yaml (specification) or json when using with rest api and passed </a:t>
            </a:r>
            <a:r>
              <a:rPr lang="en-US" dirty="0" smtClean="0">
                <a:solidFill>
                  <a:srgbClr val="333333"/>
                </a:solidFill>
                <a:latin typeface="Domine"/>
              </a:rPr>
              <a:t>across </a:t>
            </a:r>
            <a:r>
              <a:rPr lang="en-US" dirty="0">
                <a:solidFill>
                  <a:srgbClr val="333333"/>
                </a:solidFill>
                <a:latin typeface="Domine"/>
              </a:rPr>
              <a:t>to kube-api server via kubectl </a:t>
            </a:r>
            <a:r>
              <a:rPr lang="en-US" dirty="0" smtClean="0">
                <a:solidFill>
                  <a:srgbClr val="333333"/>
                </a:solidFill>
                <a:latin typeface="Domine"/>
              </a:rPr>
              <a:t>. </a:t>
            </a:r>
            <a:r>
              <a:rPr lang="en-US" dirty="0">
                <a:solidFill>
                  <a:srgbClr val="333333"/>
                </a:solidFill>
                <a:latin typeface="Domine"/>
              </a:rPr>
              <a:t>The cluster responds back with </a:t>
            </a:r>
            <a:r>
              <a:rPr lang="en-US" dirty="0" smtClean="0">
                <a:solidFill>
                  <a:srgbClr val="333333"/>
                </a:solidFill>
                <a:latin typeface="Domine"/>
              </a:rPr>
              <a:t>status</a:t>
            </a:r>
          </a:p>
          <a:p>
            <a:endParaRPr lang="en-US" dirty="0">
              <a:solidFill>
                <a:srgbClr val="333333"/>
              </a:solidFill>
              <a:latin typeface="Domine"/>
            </a:endParaRPr>
          </a:p>
          <a:p>
            <a:pPr>
              <a:buFont typeface="Arial" panose="020B0604020202020204" pitchFamily="34" charset="0"/>
              <a:buChar char="•"/>
            </a:pPr>
            <a:r>
              <a:rPr lang="en-US" dirty="0">
                <a:solidFill>
                  <a:srgbClr val="333333"/>
                </a:solidFill>
                <a:latin typeface="Domine"/>
              </a:rPr>
              <a:t>While describing object spec, we will have some required </a:t>
            </a:r>
            <a:r>
              <a:rPr lang="en-US" dirty="0" smtClean="0">
                <a:solidFill>
                  <a:srgbClr val="333333"/>
                </a:solidFill>
                <a:latin typeface="Domine"/>
              </a:rPr>
              <a:t>fields :</a:t>
            </a:r>
            <a:endParaRPr lang="en-US" b="0" i="0" dirty="0">
              <a:solidFill>
                <a:srgbClr val="333333"/>
              </a:solidFill>
              <a:effectLst/>
              <a:latin typeface="Domine"/>
            </a:endParaRPr>
          </a:p>
        </p:txBody>
      </p:sp>
      <p:sp>
        <p:nvSpPr>
          <p:cNvPr id="8" name="Rectangle 7"/>
          <p:cNvSpPr/>
          <p:nvPr/>
        </p:nvSpPr>
        <p:spPr>
          <a:xfrm>
            <a:off x="1316854" y="4276116"/>
            <a:ext cx="8297662" cy="369332"/>
          </a:xfrm>
          <a:prstGeom prst="rect">
            <a:avLst/>
          </a:prstGeom>
        </p:spPr>
        <p:txBody>
          <a:bodyPr wrap="square">
            <a:spAutoFit/>
          </a:bodyPr>
          <a:lstStyle/>
          <a:p>
            <a:r>
              <a:rPr lang="en-US" b="1" dirty="0" smtClean="0">
                <a:solidFill>
                  <a:srgbClr val="FF0000"/>
                </a:solidFill>
                <a:latin typeface="Domine"/>
              </a:rPr>
              <a:t>Api Version</a:t>
            </a:r>
            <a:r>
              <a:rPr lang="en-US" dirty="0">
                <a:solidFill>
                  <a:srgbClr val="333333"/>
                </a:solidFill>
                <a:latin typeface="Domine"/>
              </a:rPr>
              <a:t>: Which version of k8s api are you using to create this object</a:t>
            </a:r>
            <a:endParaRPr lang="en-US" b="0" i="0" dirty="0">
              <a:solidFill>
                <a:srgbClr val="333333"/>
              </a:solidFill>
              <a:effectLst/>
              <a:latin typeface="Domine"/>
            </a:endParaRPr>
          </a:p>
        </p:txBody>
      </p:sp>
      <p:sp>
        <p:nvSpPr>
          <p:cNvPr id="9" name="Rectangle 8"/>
          <p:cNvSpPr/>
          <p:nvPr/>
        </p:nvSpPr>
        <p:spPr>
          <a:xfrm>
            <a:off x="1316853" y="4700272"/>
            <a:ext cx="6238043" cy="369332"/>
          </a:xfrm>
          <a:prstGeom prst="rect">
            <a:avLst/>
          </a:prstGeom>
        </p:spPr>
        <p:txBody>
          <a:bodyPr wrap="square">
            <a:spAutoFit/>
          </a:bodyPr>
          <a:lstStyle/>
          <a:p>
            <a:r>
              <a:rPr lang="en-US" b="1" dirty="0" smtClean="0">
                <a:solidFill>
                  <a:srgbClr val="FF0000"/>
                </a:solidFill>
                <a:latin typeface="Domine"/>
              </a:rPr>
              <a:t>Kind</a:t>
            </a:r>
            <a:r>
              <a:rPr lang="en-US" dirty="0">
                <a:solidFill>
                  <a:srgbClr val="333333"/>
                </a:solidFill>
                <a:latin typeface="Domine"/>
              </a:rPr>
              <a:t>: what kind of k8s object do you want to create</a:t>
            </a:r>
            <a:endParaRPr lang="en-US" b="0" i="0" dirty="0">
              <a:solidFill>
                <a:srgbClr val="333333"/>
              </a:solidFill>
              <a:effectLst/>
              <a:latin typeface="Domine"/>
            </a:endParaRPr>
          </a:p>
        </p:txBody>
      </p:sp>
      <p:sp>
        <p:nvSpPr>
          <p:cNvPr id="10" name="Rectangle 9"/>
          <p:cNvSpPr/>
          <p:nvPr/>
        </p:nvSpPr>
        <p:spPr>
          <a:xfrm>
            <a:off x="1316854" y="5009721"/>
            <a:ext cx="7480917" cy="369332"/>
          </a:xfrm>
          <a:prstGeom prst="rect">
            <a:avLst/>
          </a:prstGeom>
        </p:spPr>
        <p:txBody>
          <a:bodyPr wrap="square">
            <a:spAutoFit/>
          </a:bodyPr>
          <a:lstStyle/>
          <a:p>
            <a:r>
              <a:rPr lang="en-US" b="1" dirty="0" smtClean="0">
                <a:solidFill>
                  <a:srgbClr val="FF0000"/>
                </a:solidFill>
                <a:latin typeface="Domine"/>
              </a:rPr>
              <a:t>Metadata</a:t>
            </a:r>
            <a:r>
              <a:rPr lang="en-US" dirty="0">
                <a:solidFill>
                  <a:srgbClr val="333333"/>
                </a:solidFill>
                <a:latin typeface="Domine"/>
              </a:rPr>
              <a:t>: Data which is helpful in </a:t>
            </a:r>
            <a:r>
              <a:rPr lang="en-US" dirty="0" smtClean="0">
                <a:solidFill>
                  <a:srgbClr val="333333"/>
                </a:solidFill>
                <a:latin typeface="Domine"/>
              </a:rPr>
              <a:t>uniquely i</a:t>
            </a:r>
            <a:r>
              <a:rPr lang="en-US" dirty="0" smtClean="0"/>
              <a:t>dentifying </a:t>
            </a:r>
            <a:r>
              <a:rPr lang="en-US" dirty="0"/>
              <a:t>the object</a:t>
            </a:r>
          </a:p>
        </p:txBody>
      </p:sp>
      <p:sp>
        <p:nvSpPr>
          <p:cNvPr id="12" name="Rectangle 11"/>
          <p:cNvSpPr/>
          <p:nvPr/>
        </p:nvSpPr>
        <p:spPr>
          <a:xfrm>
            <a:off x="1316854" y="5408690"/>
            <a:ext cx="3531736" cy="369332"/>
          </a:xfrm>
          <a:prstGeom prst="rect">
            <a:avLst/>
          </a:prstGeom>
        </p:spPr>
        <p:txBody>
          <a:bodyPr wrap="none">
            <a:spAutoFit/>
          </a:bodyPr>
          <a:lstStyle/>
          <a:p>
            <a:r>
              <a:rPr lang="en-US" dirty="0">
                <a:solidFill>
                  <a:srgbClr val="FF0000"/>
                </a:solidFill>
                <a:latin typeface="Domine"/>
              </a:rPr>
              <a:t>S</a:t>
            </a:r>
            <a:r>
              <a:rPr lang="en-US" b="1" dirty="0" smtClean="0">
                <a:solidFill>
                  <a:srgbClr val="FF0000"/>
                </a:solidFill>
                <a:latin typeface="Domine"/>
              </a:rPr>
              <a:t>pec</a:t>
            </a:r>
            <a:r>
              <a:rPr lang="en-US" dirty="0">
                <a:solidFill>
                  <a:srgbClr val="333333"/>
                </a:solidFill>
                <a:latin typeface="Domine"/>
              </a:rPr>
              <a:t>: What is your desired state</a:t>
            </a:r>
            <a:endParaRPr lang="en-US" b="0" i="0" dirty="0">
              <a:solidFill>
                <a:srgbClr val="333333"/>
              </a:solidFill>
              <a:effectLst/>
              <a:latin typeface="Domine"/>
            </a:endParaRPr>
          </a:p>
        </p:txBody>
      </p:sp>
    </p:spTree>
    <p:extLst>
      <p:ext uri="{BB962C8B-B14F-4D97-AF65-F5344CB8AC3E}">
        <p14:creationId xmlns:p14="http://schemas.microsoft.com/office/powerpoint/2010/main" val="36692024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5568" y="418252"/>
            <a:ext cx="11340861" cy="2862322"/>
          </a:xfrm>
          <a:prstGeom prst="rect">
            <a:avLst/>
          </a:prstGeom>
        </p:spPr>
        <p:txBody>
          <a:bodyPr wrap="square">
            <a:spAutoFit/>
          </a:bodyPr>
          <a:lstStyle/>
          <a:p>
            <a:r>
              <a:rPr lang="en-US" b="1" dirty="0">
                <a:solidFill>
                  <a:srgbClr val="FF0000"/>
                </a:solidFill>
                <a:latin typeface="Domine"/>
              </a:rPr>
              <a:t>K8s Workloads</a:t>
            </a:r>
          </a:p>
          <a:p>
            <a:pPr>
              <a:buFont typeface="Arial" panose="020B0604020202020204" pitchFamily="34" charset="0"/>
              <a:buChar char="•"/>
            </a:pPr>
            <a:r>
              <a:rPr lang="en-US" dirty="0">
                <a:solidFill>
                  <a:srgbClr val="333333"/>
                </a:solidFill>
                <a:latin typeface="Domine"/>
              </a:rPr>
              <a:t>Workload is an application running on k8s cluster.</a:t>
            </a:r>
          </a:p>
          <a:p>
            <a:pPr>
              <a:buFont typeface="Arial" panose="020B0604020202020204" pitchFamily="34" charset="0"/>
              <a:buChar char="•"/>
            </a:pPr>
            <a:r>
              <a:rPr lang="en-US" dirty="0">
                <a:solidFill>
                  <a:srgbClr val="333333"/>
                </a:solidFill>
                <a:latin typeface="Domine"/>
              </a:rPr>
              <a:t>A Pod has a defined lifecycle. If the pod fails, we need to create the new pod running the same </a:t>
            </a:r>
            <a:r>
              <a:rPr lang="en-US" dirty="0" smtClean="0">
                <a:solidFill>
                  <a:srgbClr val="333333"/>
                </a:solidFill>
                <a:latin typeface="Domine"/>
              </a:rPr>
              <a:t>application.K8s </a:t>
            </a:r>
            <a:r>
              <a:rPr lang="en-US" dirty="0">
                <a:solidFill>
                  <a:srgbClr val="333333"/>
                </a:solidFill>
                <a:latin typeface="Domine"/>
              </a:rPr>
              <a:t>has workload resources which can maintain desired state of pods</a:t>
            </a:r>
          </a:p>
          <a:p>
            <a:pPr>
              <a:buFont typeface="Arial" panose="020B0604020202020204" pitchFamily="34" charset="0"/>
              <a:buChar char="•"/>
            </a:pPr>
            <a:r>
              <a:rPr lang="en-US" dirty="0">
                <a:solidFill>
                  <a:srgbClr val="333333"/>
                </a:solidFill>
                <a:latin typeface="Domine"/>
              </a:rPr>
              <a:t>Workload resources are</a:t>
            </a:r>
          </a:p>
          <a:p>
            <a:pPr marL="742950" lvl="1" indent="-285750">
              <a:buFont typeface="Arial" panose="020B0604020202020204" pitchFamily="34" charset="0"/>
              <a:buChar char="•"/>
            </a:pPr>
            <a:r>
              <a:rPr lang="en-US" dirty="0" smtClean="0">
                <a:solidFill>
                  <a:srgbClr val="333333"/>
                </a:solidFill>
                <a:latin typeface="Domine"/>
              </a:rPr>
              <a:t>Deployments :  </a:t>
            </a:r>
            <a:r>
              <a:rPr lang="en-US" dirty="0"/>
              <a:t>A </a:t>
            </a:r>
            <a:r>
              <a:rPr lang="en-US" i="1" dirty="0"/>
              <a:t>Deployment</a:t>
            </a:r>
            <a:r>
              <a:rPr lang="en-US" dirty="0"/>
              <a:t> provides declarative updates for </a:t>
            </a:r>
            <a:r>
              <a:rPr lang="en-US" dirty="0">
                <a:hlinkClick r:id="rId2"/>
              </a:rPr>
              <a:t>Pods</a:t>
            </a:r>
            <a:r>
              <a:rPr lang="en-US" dirty="0"/>
              <a:t> and </a:t>
            </a:r>
            <a:r>
              <a:rPr lang="en-US" dirty="0" err="1">
                <a:hlinkClick r:id="rId3"/>
              </a:rPr>
              <a:t>ReplicaSets</a:t>
            </a:r>
            <a:endParaRPr lang="en-US" dirty="0">
              <a:solidFill>
                <a:srgbClr val="333333"/>
              </a:solidFill>
              <a:latin typeface="Domine"/>
            </a:endParaRPr>
          </a:p>
          <a:p>
            <a:pPr marL="742950" lvl="1" indent="-285750">
              <a:buFont typeface="Arial" panose="020B0604020202020204" pitchFamily="34" charset="0"/>
              <a:buChar char="•"/>
            </a:pPr>
            <a:r>
              <a:rPr lang="en-US" dirty="0">
                <a:solidFill>
                  <a:srgbClr val="333333"/>
                </a:solidFill>
                <a:latin typeface="Domine"/>
              </a:rPr>
              <a:t>Replica </a:t>
            </a:r>
            <a:r>
              <a:rPr lang="en-US" dirty="0" smtClean="0">
                <a:solidFill>
                  <a:srgbClr val="333333"/>
                </a:solidFill>
                <a:latin typeface="Domine"/>
              </a:rPr>
              <a:t>Sets  :  </a:t>
            </a:r>
            <a:r>
              <a:rPr lang="en-US" dirty="0"/>
              <a:t>A ReplicaSet's purpose is to maintain a stable set of replica Pods</a:t>
            </a:r>
            <a:endParaRPr lang="en-US" dirty="0">
              <a:solidFill>
                <a:srgbClr val="333333"/>
              </a:solidFill>
              <a:latin typeface="Domine"/>
            </a:endParaRPr>
          </a:p>
          <a:p>
            <a:pPr marL="742950" lvl="1" indent="-285750">
              <a:buFont typeface="Arial" panose="020B0604020202020204" pitchFamily="34" charset="0"/>
              <a:buChar char="•"/>
            </a:pPr>
            <a:r>
              <a:rPr lang="en-US" dirty="0">
                <a:solidFill>
                  <a:srgbClr val="333333"/>
                </a:solidFill>
                <a:latin typeface="Domine"/>
              </a:rPr>
              <a:t>Stateful </a:t>
            </a:r>
            <a:r>
              <a:rPr lang="en-US" dirty="0" smtClean="0">
                <a:solidFill>
                  <a:srgbClr val="333333"/>
                </a:solidFill>
                <a:latin typeface="Domine"/>
              </a:rPr>
              <a:t>Sets  :  </a:t>
            </a:r>
            <a:r>
              <a:rPr lang="en-US" dirty="0" smtClean="0"/>
              <a:t>Stateful </a:t>
            </a:r>
            <a:r>
              <a:rPr lang="en-US" dirty="0"/>
              <a:t>sets are used to </a:t>
            </a:r>
            <a:r>
              <a:rPr lang="en-US" dirty="0" smtClean="0"/>
              <a:t>Stateful </a:t>
            </a:r>
            <a:r>
              <a:rPr lang="en-US" dirty="0"/>
              <a:t>replicas</a:t>
            </a:r>
            <a:endParaRPr lang="en-US" dirty="0">
              <a:solidFill>
                <a:srgbClr val="333333"/>
              </a:solidFill>
              <a:latin typeface="Domine"/>
            </a:endParaRPr>
          </a:p>
          <a:p>
            <a:pPr marL="742950" lvl="1" indent="-285750">
              <a:buFont typeface="Arial" panose="020B0604020202020204" pitchFamily="34" charset="0"/>
              <a:buChar char="•"/>
            </a:pPr>
            <a:r>
              <a:rPr lang="en-US" dirty="0">
                <a:solidFill>
                  <a:srgbClr val="333333"/>
                </a:solidFill>
                <a:latin typeface="Domine"/>
              </a:rPr>
              <a:t>Daemon </a:t>
            </a:r>
            <a:r>
              <a:rPr lang="en-US" dirty="0" smtClean="0">
                <a:solidFill>
                  <a:srgbClr val="333333"/>
                </a:solidFill>
                <a:latin typeface="Domine"/>
              </a:rPr>
              <a:t>Sets :  </a:t>
            </a:r>
            <a:r>
              <a:rPr lang="en-US" dirty="0"/>
              <a:t>Daemonsets are used to manage creation of a Particular Pod on all or selected nodes in k8s </a:t>
            </a:r>
            <a:r>
              <a:rPr lang="en-US" dirty="0" smtClean="0"/>
              <a:t>cluster</a:t>
            </a:r>
            <a:endParaRPr lang="en-US" dirty="0"/>
          </a:p>
        </p:txBody>
      </p:sp>
      <p:sp>
        <p:nvSpPr>
          <p:cNvPr id="3" name="Rectangle 2"/>
          <p:cNvSpPr/>
          <p:nvPr/>
        </p:nvSpPr>
        <p:spPr>
          <a:xfrm>
            <a:off x="425567" y="3280574"/>
            <a:ext cx="11340861" cy="1477328"/>
          </a:xfrm>
          <a:prstGeom prst="rect">
            <a:avLst/>
          </a:prstGeom>
        </p:spPr>
        <p:txBody>
          <a:bodyPr wrap="square">
            <a:spAutoFit/>
          </a:bodyPr>
          <a:lstStyle/>
          <a:p>
            <a:r>
              <a:rPr lang="en-US" b="1" dirty="0">
                <a:solidFill>
                  <a:srgbClr val="FF0000"/>
                </a:solidFill>
                <a:latin typeface="Domine"/>
              </a:rPr>
              <a:t>The Pod </a:t>
            </a:r>
            <a:r>
              <a:rPr lang="en-US" b="1" dirty="0" smtClean="0">
                <a:solidFill>
                  <a:srgbClr val="FF0000"/>
                </a:solidFill>
                <a:latin typeface="Domine"/>
              </a:rPr>
              <a:t>Manifest</a:t>
            </a:r>
          </a:p>
          <a:p>
            <a:endParaRPr lang="en-US" b="1" dirty="0">
              <a:solidFill>
                <a:srgbClr val="FF0000"/>
              </a:solidFill>
              <a:latin typeface="Domine"/>
            </a:endParaRPr>
          </a:p>
          <a:p>
            <a:pPr>
              <a:buFont typeface="Arial" panose="020B0604020202020204" pitchFamily="34" charset="0"/>
              <a:buChar char="•"/>
            </a:pPr>
            <a:r>
              <a:rPr lang="en-US" dirty="0">
                <a:solidFill>
                  <a:srgbClr val="333333"/>
                </a:solidFill>
                <a:latin typeface="Domine"/>
              </a:rPr>
              <a:t>Pods are described in a Pod Manifest which is a text-file representation of k8s API Object</a:t>
            </a:r>
            <a:r>
              <a:rPr lang="en-US" dirty="0" smtClean="0">
                <a:solidFill>
                  <a:srgbClr val="333333"/>
                </a:solidFill>
                <a:latin typeface="Domine"/>
              </a:rPr>
              <a:t>.</a:t>
            </a:r>
          </a:p>
          <a:p>
            <a:endParaRPr lang="en-US" dirty="0">
              <a:solidFill>
                <a:srgbClr val="333333"/>
              </a:solidFill>
              <a:latin typeface="Domine"/>
            </a:endParaRPr>
          </a:p>
          <a:p>
            <a:pPr>
              <a:buFont typeface="Arial" panose="020B0604020202020204" pitchFamily="34" charset="0"/>
              <a:buChar char="•"/>
            </a:pPr>
            <a:r>
              <a:rPr lang="en-US" dirty="0">
                <a:solidFill>
                  <a:srgbClr val="333333"/>
                </a:solidFill>
                <a:latin typeface="Domine"/>
              </a:rPr>
              <a:t>Creating a Pod in a imperative kubectl run command</a:t>
            </a:r>
            <a:endParaRPr lang="en-US" b="0" i="0" dirty="0">
              <a:solidFill>
                <a:srgbClr val="333333"/>
              </a:solidFill>
              <a:effectLst/>
              <a:latin typeface="Domine"/>
            </a:endParaRPr>
          </a:p>
        </p:txBody>
      </p:sp>
      <p:pic>
        <p:nvPicPr>
          <p:cNvPr id="2052" name="Picture 4" descr="Previ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9643" y="4764887"/>
            <a:ext cx="9249827" cy="16790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2537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93606" y="492507"/>
            <a:ext cx="4176143" cy="369332"/>
          </a:xfrm>
          <a:prstGeom prst="rect">
            <a:avLst/>
          </a:prstGeom>
        </p:spPr>
        <p:txBody>
          <a:bodyPr wrap="none">
            <a:spAutoFit/>
          </a:bodyPr>
          <a:lstStyle/>
          <a:p>
            <a:pPr>
              <a:buFont typeface="Arial" panose="020B0604020202020204" pitchFamily="34" charset="0"/>
              <a:buChar char="•"/>
            </a:pPr>
            <a:r>
              <a:rPr lang="en-US" b="1" dirty="0">
                <a:solidFill>
                  <a:srgbClr val="FF0000"/>
                </a:solidFill>
                <a:latin typeface="Domine"/>
              </a:rPr>
              <a:t>Creating a Pod using a manifest file</a:t>
            </a:r>
            <a:endParaRPr lang="en-US" b="1" i="0" dirty="0">
              <a:solidFill>
                <a:srgbClr val="FF0000"/>
              </a:solidFill>
              <a:effectLst/>
              <a:latin typeface="Domine"/>
            </a:endParaRPr>
          </a:p>
        </p:txBody>
      </p:sp>
      <p:sp>
        <p:nvSpPr>
          <p:cNvPr id="5" name="Rectangle 4"/>
          <p:cNvSpPr/>
          <p:nvPr/>
        </p:nvSpPr>
        <p:spPr>
          <a:xfrm>
            <a:off x="733544" y="4417527"/>
            <a:ext cx="2467342" cy="369332"/>
          </a:xfrm>
          <a:prstGeom prst="rect">
            <a:avLst/>
          </a:prstGeom>
        </p:spPr>
        <p:txBody>
          <a:bodyPr wrap="none">
            <a:spAutoFit/>
          </a:bodyPr>
          <a:lstStyle/>
          <a:p>
            <a:r>
              <a:rPr lang="en-US" b="1" dirty="0">
                <a:solidFill>
                  <a:srgbClr val="FF0000"/>
                </a:solidFill>
                <a:latin typeface="Domine"/>
              </a:rPr>
              <a:t>Accessing your pod:</a:t>
            </a:r>
            <a:endParaRPr lang="en-US" b="1" dirty="0">
              <a:solidFill>
                <a:srgbClr val="FF0000"/>
              </a:solidFill>
            </a:endParaRPr>
          </a:p>
        </p:txBody>
      </p:sp>
      <p:sp>
        <p:nvSpPr>
          <p:cNvPr id="7" name="Rectangle 6"/>
          <p:cNvSpPr/>
          <p:nvPr/>
        </p:nvSpPr>
        <p:spPr>
          <a:xfrm>
            <a:off x="595223" y="861839"/>
            <a:ext cx="8548777" cy="3416320"/>
          </a:xfrm>
          <a:prstGeom prst="rect">
            <a:avLst/>
          </a:prstGeom>
        </p:spPr>
        <p:txBody>
          <a:bodyPr wrap="square">
            <a:spAutoFit/>
          </a:bodyPr>
          <a:lstStyle/>
          <a:p>
            <a:r>
              <a:rPr lang="en-US" dirty="0" err="1"/>
              <a:t>apiVersion</a:t>
            </a:r>
            <a:r>
              <a:rPr lang="en-US" dirty="0"/>
              <a:t>: v1</a:t>
            </a:r>
          </a:p>
          <a:p>
            <a:r>
              <a:rPr lang="en-US" dirty="0"/>
              <a:t>kind: Pod</a:t>
            </a:r>
          </a:p>
          <a:p>
            <a:r>
              <a:rPr lang="en-US" dirty="0"/>
              <a:t>metadata:</a:t>
            </a:r>
          </a:p>
          <a:p>
            <a:r>
              <a:rPr lang="en-US" dirty="0"/>
              <a:t>  name: </a:t>
            </a:r>
            <a:r>
              <a:rPr lang="en-US" dirty="0" err="1"/>
              <a:t>gameoflife</a:t>
            </a:r>
            <a:endParaRPr lang="en-US" dirty="0"/>
          </a:p>
          <a:p>
            <a:r>
              <a:rPr lang="en-US" dirty="0"/>
              <a:t>spec:</a:t>
            </a:r>
          </a:p>
          <a:p>
            <a:r>
              <a:rPr lang="en-US" dirty="0"/>
              <a:t>  containers</a:t>
            </a:r>
            <a:r>
              <a:rPr lang="en-US" dirty="0" smtClean="0"/>
              <a:t>:</a:t>
            </a:r>
            <a:endParaRPr lang="en-US" dirty="0"/>
          </a:p>
          <a:p>
            <a:r>
              <a:rPr lang="en-US" dirty="0"/>
              <a:t>    - image: </a:t>
            </a:r>
            <a:r>
              <a:rPr lang="en-US" dirty="0" err="1"/>
              <a:t>qualitythought</a:t>
            </a:r>
            <a:r>
              <a:rPr lang="en-US" dirty="0"/>
              <a:t>/gameoflife:07112020</a:t>
            </a:r>
          </a:p>
          <a:p>
            <a:r>
              <a:rPr lang="en-US" dirty="0"/>
              <a:t>      name: </a:t>
            </a:r>
            <a:r>
              <a:rPr lang="en-US" dirty="0" err="1"/>
              <a:t>gol</a:t>
            </a:r>
            <a:endParaRPr lang="en-US" dirty="0"/>
          </a:p>
          <a:p>
            <a:r>
              <a:rPr lang="en-US" dirty="0"/>
              <a:t>      ports:</a:t>
            </a:r>
          </a:p>
          <a:p>
            <a:r>
              <a:rPr lang="en-US" dirty="0"/>
              <a:t>        - </a:t>
            </a:r>
            <a:r>
              <a:rPr lang="en-US" dirty="0" err="1"/>
              <a:t>containerPort</a:t>
            </a:r>
            <a:r>
              <a:rPr lang="en-US" dirty="0"/>
              <a:t>: 8080</a:t>
            </a:r>
          </a:p>
          <a:p>
            <a:r>
              <a:rPr lang="en-US" dirty="0"/>
              <a:t>          name: </a:t>
            </a:r>
            <a:r>
              <a:rPr lang="en-US" dirty="0" err="1"/>
              <a:t>golhttpport</a:t>
            </a:r>
            <a:endParaRPr lang="en-US" dirty="0"/>
          </a:p>
          <a:p>
            <a:r>
              <a:rPr lang="en-US" dirty="0"/>
              <a:t>          protocol: TCP</a:t>
            </a:r>
          </a:p>
        </p:txBody>
      </p:sp>
      <p:pic>
        <p:nvPicPr>
          <p:cNvPr id="3078" name="Picture 6" descr="Previe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3544" y="4924490"/>
            <a:ext cx="7572375" cy="1362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70144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34195" y="422543"/>
            <a:ext cx="10900913" cy="923330"/>
          </a:xfrm>
          <a:prstGeom prst="rect">
            <a:avLst/>
          </a:prstGeom>
        </p:spPr>
        <p:txBody>
          <a:bodyPr wrap="square">
            <a:spAutoFit/>
          </a:bodyPr>
          <a:lstStyle/>
          <a:p>
            <a:r>
              <a:rPr lang="en-US" b="1" dirty="0">
                <a:solidFill>
                  <a:srgbClr val="FF0000"/>
                </a:solidFill>
                <a:latin typeface="Domine"/>
              </a:rPr>
              <a:t>Replica </a:t>
            </a:r>
            <a:r>
              <a:rPr lang="en-US" b="1" dirty="0" smtClean="0">
                <a:solidFill>
                  <a:srgbClr val="FF0000"/>
                </a:solidFill>
                <a:latin typeface="Domine"/>
              </a:rPr>
              <a:t>Set</a:t>
            </a:r>
          </a:p>
          <a:p>
            <a:endParaRPr lang="en-US" b="1" dirty="0">
              <a:solidFill>
                <a:srgbClr val="FF0000"/>
              </a:solidFill>
              <a:latin typeface="Domine"/>
            </a:endParaRPr>
          </a:p>
          <a:p>
            <a:pPr>
              <a:buFont typeface="Arial" panose="020B0604020202020204" pitchFamily="34" charset="0"/>
              <a:buChar char="•"/>
            </a:pPr>
            <a:r>
              <a:rPr lang="en-US" dirty="0">
                <a:solidFill>
                  <a:srgbClr val="333333"/>
                </a:solidFill>
                <a:latin typeface="Domine"/>
              </a:rPr>
              <a:t>Replica Set will ensure that the number of replicas specified in the spec is maintained by k8s cluster.</a:t>
            </a:r>
            <a:endParaRPr lang="en-US" b="0" i="0" dirty="0">
              <a:solidFill>
                <a:srgbClr val="333333"/>
              </a:solidFill>
              <a:effectLst/>
              <a:latin typeface="Domine"/>
            </a:endParaRPr>
          </a:p>
        </p:txBody>
      </p:sp>
      <p:sp>
        <p:nvSpPr>
          <p:cNvPr id="3" name="Rectangle 2"/>
          <p:cNvSpPr/>
          <p:nvPr/>
        </p:nvSpPr>
        <p:spPr>
          <a:xfrm>
            <a:off x="494580" y="1333933"/>
            <a:ext cx="10642121" cy="646331"/>
          </a:xfrm>
          <a:prstGeom prst="rect">
            <a:avLst/>
          </a:prstGeom>
        </p:spPr>
        <p:txBody>
          <a:bodyPr wrap="square">
            <a:spAutoFit/>
          </a:bodyPr>
          <a:lstStyle/>
          <a:p>
            <a:r>
              <a:rPr lang="en-US" dirty="0">
                <a:solidFill>
                  <a:srgbClr val="333333"/>
                </a:solidFill>
                <a:latin typeface="Domine"/>
              </a:rPr>
              <a:t>K8s will try to maintain the desired state which is number of replicas. If some pod gets deleted/crashed </a:t>
            </a:r>
            <a:r>
              <a:rPr lang="en-US" dirty="0" err="1">
                <a:solidFill>
                  <a:srgbClr val="333333"/>
                </a:solidFill>
                <a:latin typeface="Domine"/>
              </a:rPr>
              <a:t>etc</a:t>
            </a:r>
            <a:r>
              <a:rPr lang="en-US" dirty="0">
                <a:solidFill>
                  <a:srgbClr val="333333"/>
                </a:solidFill>
                <a:latin typeface="Domine"/>
              </a:rPr>
              <a:t>, k8s will create one more pod to maintain the desired state.</a:t>
            </a:r>
            <a:endParaRPr lang="en-US" dirty="0"/>
          </a:p>
        </p:txBody>
      </p:sp>
      <p:pic>
        <p:nvPicPr>
          <p:cNvPr id="4098" name="Picture 2" descr="Previe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2775" y="2039701"/>
            <a:ext cx="3407134" cy="203887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4418407" y="2614657"/>
            <a:ext cx="5425524" cy="369332"/>
          </a:xfrm>
          <a:prstGeom prst="rect">
            <a:avLst/>
          </a:prstGeom>
        </p:spPr>
        <p:txBody>
          <a:bodyPr wrap="none">
            <a:spAutoFit/>
          </a:bodyPr>
          <a:lstStyle/>
          <a:p>
            <a:r>
              <a:rPr lang="en-US" dirty="0">
                <a:solidFill>
                  <a:srgbClr val="333333"/>
                </a:solidFill>
                <a:latin typeface="Domine"/>
              </a:rPr>
              <a:t>Pods might be </a:t>
            </a:r>
            <a:r>
              <a:rPr lang="en-US" dirty="0" smtClean="0">
                <a:solidFill>
                  <a:srgbClr val="333333"/>
                </a:solidFill>
                <a:latin typeface="Domine"/>
              </a:rPr>
              <a:t>allocated </a:t>
            </a:r>
            <a:r>
              <a:rPr lang="en-US" dirty="0">
                <a:solidFill>
                  <a:srgbClr val="333333"/>
                </a:solidFill>
                <a:latin typeface="Domine"/>
              </a:rPr>
              <a:t>on different cluster nodes</a:t>
            </a:r>
            <a:endParaRPr lang="en-US" dirty="0"/>
          </a:p>
        </p:txBody>
      </p:sp>
      <p:sp>
        <p:nvSpPr>
          <p:cNvPr id="5" name="Rectangle 4"/>
          <p:cNvSpPr/>
          <p:nvPr/>
        </p:nvSpPr>
        <p:spPr>
          <a:xfrm>
            <a:off x="612775" y="4511463"/>
            <a:ext cx="10791346" cy="646331"/>
          </a:xfrm>
          <a:prstGeom prst="rect">
            <a:avLst/>
          </a:prstGeom>
        </p:spPr>
        <p:txBody>
          <a:bodyPr wrap="square">
            <a:spAutoFit/>
          </a:bodyPr>
          <a:lstStyle/>
          <a:p>
            <a:r>
              <a:rPr lang="en-US" b="1" dirty="0">
                <a:solidFill>
                  <a:srgbClr val="FF0000"/>
                </a:solidFill>
                <a:latin typeface="Domine"/>
              </a:rPr>
              <a:t>K8S Deployments</a:t>
            </a:r>
          </a:p>
          <a:p>
            <a:pPr>
              <a:buFont typeface="Arial" panose="020B0604020202020204" pitchFamily="34" charset="0"/>
              <a:buChar char="•"/>
            </a:pPr>
            <a:r>
              <a:rPr lang="en-US" dirty="0">
                <a:solidFill>
                  <a:srgbClr val="333333"/>
                </a:solidFill>
                <a:latin typeface="Domine"/>
              </a:rPr>
              <a:t>Deployment is a k8s object that acts as a wrapper around </a:t>
            </a:r>
            <a:r>
              <a:rPr lang="en-US" dirty="0" err="1">
                <a:solidFill>
                  <a:srgbClr val="333333"/>
                </a:solidFill>
                <a:latin typeface="Domine"/>
              </a:rPr>
              <a:t>ReplicaSet</a:t>
            </a:r>
            <a:r>
              <a:rPr lang="en-US" dirty="0">
                <a:solidFill>
                  <a:srgbClr val="333333"/>
                </a:solidFill>
                <a:latin typeface="Domine"/>
              </a:rPr>
              <a:t> and makes it easier to use.</a:t>
            </a:r>
            <a:endParaRPr lang="en-US" b="0" i="0" dirty="0">
              <a:solidFill>
                <a:srgbClr val="333333"/>
              </a:solidFill>
              <a:effectLst/>
              <a:latin typeface="Domine"/>
            </a:endParaRPr>
          </a:p>
        </p:txBody>
      </p:sp>
      <p:sp>
        <p:nvSpPr>
          <p:cNvPr id="7" name="Rectangle 6"/>
          <p:cNvSpPr/>
          <p:nvPr/>
        </p:nvSpPr>
        <p:spPr>
          <a:xfrm>
            <a:off x="612775" y="5157794"/>
            <a:ext cx="10791346" cy="1200329"/>
          </a:xfrm>
          <a:prstGeom prst="rect">
            <a:avLst/>
          </a:prstGeom>
        </p:spPr>
        <p:txBody>
          <a:bodyPr wrap="square">
            <a:spAutoFit/>
          </a:bodyPr>
          <a:lstStyle/>
          <a:p>
            <a:pPr>
              <a:buFont typeface="Arial" panose="020B0604020202020204" pitchFamily="34" charset="0"/>
              <a:buChar char="•"/>
            </a:pPr>
            <a:r>
              <a:rPr lang="en-US" dirty="0">
                <a:solidFill>
                  <a:srgbClr val="333333"/>
                </a:solidFill>
                <a:latin typeface="Domine"/>
              </a:rPr>
              <a:t>The major reason for Deployment is</a:t>
            </a:r>
          </a:p>
          <a:p>
            <a:pPr marL="742950" lvl="1" indent="-285750">
              <a:buFont typeface="Arial" panose="020B0604020202020204" pitchFamily="34" charset="0"/>
              <a:buChar char="•"/>
            </a:pPr>
            <a:r>
              <a:rPr lang="en-US" dirty="0">
                <a:solidFill>
                  <a:srgbClr val="333333"/>
                </a:solidFill>
                <a:latin typeface="Domine"/>
              </a:rPr>
              <a:t>it maintains the history of revisions (i.e. history of your application Deployments)</a:t>
            </a:r>
          </a:p>
          <a:p>
            <a:pPr marL="742950" lvl="1" indent="-285750">
              <a:buFont typeface="Arial" panose="020B0604020202020204" pitchFamily="34" charset="0"/>
              <a:buChar char="•"/>
            </a:pPr>
            <a:r>
              <a:rPr lang="en-US" dirty="0">
                <a:solidFill>
                  <a:srgbClr val="333333"/>
                </a:solidFill>
                <a:latin typeface="Domine"/>
              </a:rPr>
              <a:t>it makes it easy to roll back to previous revisions</a:t>
            </a:r>
          </a:p>
          <a:p>
            <a:pPr marL="742950" lvl="1" indent="-285750">
              <a:buFont typeface="Arial" panose="020B0604020202020204" pitchFamily="34" charset="0"/>
              <a:buChar char="•"/>
            </a:pPr>
            <a:r>
              <a:rPr lang="en-US" dirty="0">
                <a:solidFill>
                  <a:srgbClr val="333333"/>
                </a:solidFill>
                <a:latin typeface="Domine"/>
              </a:rPr>
              <a:t>it gives a way to do zero down time deployments</a:t>
            </a:r>
            <a:endParaRPr lang="en-US" b="0" i="0" dirty="0">
              <a:solidFill>
                <a:srgbClr val="333333"/>
              </a:solidFill>
              <a:effectLst/>
              <a:latin typeface="Domine"/>
            </a:endParaRPr>
          </a:p>
        </p:txBody>
      </p:sp>
    </p:spTree>
    <p:extLst>
      <p:ext uri="{BB962C8B-B14F-4D97-AF65-F5344CB8AC3E}">
        <p14:creationId xmlns:p14="http://schemas.microsoft.com/office/powerpoint/2010/main" val="20308624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Previe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321" y="409034"/>
            <a:ext cx="3933645" cy="249223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4364967" y="722561"/>
            <a:ext cx="7504980" cy="1754326"/>
          </a:xfrm>
          <a:prstGeom prst="rect">
            <a:avLst/>
          </a:prstGeom>
        </p:spPr>
        <p:txBody>
          <a:bodyPr wrap="square">
            <a:spAutoFit/>
          </a:bodyPr>
          <a:lstStyle/>
          <a:p>
            <a:pPr>
              <a:buFont typeface="Arial" panose="020B0604020202020204" pitchFamily="34" charset="0"/>
              <a:buChar char="•"/>
            </a:pPr>
            <a:r>
              <a:rPr lang="en-US" dirty="0">
                <a:solidFill>
                  <a:srgbClr val="333333"/>
                </a:solidFill>
                <a:latin typeface="Domine"/>
              </a:rPr>
              <a:t>Deployment Strategy</a:t>
            </a:r>
            <a:r>
              <a:rPr lang="en-US" dirty="0" smtClean="0">
                <a:solidFill>
                  <a:srgbClr val="333333"/>
                </a:solidFill>
                <a:latin typeface="Domine"/>
              </a:rPr>
              <a:t>:</a:t>
            </a:r>
          </a:p>
          <a:p>
            <a:pPr>
              <a:buFont typeface="Arial" panose="020B0604020202020204" pitchFamily="34" charset="0"/>
              <a:buChar char="•"/>
            </a:pPr>
            <a:r>
              <a:rPr lang="en-US" dirty="0" smtClean="0">
                <a:solidFill>
                  <a:srgbClr val="333333"/>
                </a:solidFill>
                <a:latin typeface="Domine"/>
              </a:rPr>
              <a:t>Rolling </a:t>
            </a:r>
            <a:r>
              <a:rPr lang="en-US" dirty="0">
                <a:solidFill>
                  <a:srgbClr val="333333"/>
                </a:solidFill>
                <a:latin typeface="Domine"/>
              </a:rPr>
              <a:t>Update:</a:t>
            </a:r>
          </a:p>
          <a:p>
            <a:pPr marL="742950" lvl="1" indent="-285750">
              <a:buFont typeface="Arial" panose="020B0604020202020204" pitchFamily="34" charset="0"/>
              <a:buChar char="•"/>
            </a:pPr>
            <a:r>
              <a:rPr lang="en-US" dirty="0">
                <a:solidFill>
                  <a:srgbClr val="333333"/>
                </a:solidFill>
                <a:latin typeface="Domine"/>
              </a:rPr>
              <a:t>This give an option to deploy your application without having downtime</a:t>
            </a:r>
          </a:p>
          <a:p>
            <a:pPr>
              <a:buFont typeface="Arial" panose="020B0604020202020204" pitchFamily="34" charset="0"/>
              <a:buChar char="•"/>
            </a:pPr>
            <a:r>
              <a:rPr lang="en-US" dirty="0" smtClean="0">
                <a:solidFill>
                  <a:srgbClr val="333333"/>
                </a:solidFill>
                <a:latin typeface="Domine"/>
              </a:rPr>
              <a:t>Recreate</a:t>
            </a:r>
            <a:r>
              <a:rPr lang="en-US" dirty="0">
                <a:solidFill>
                  <a:srgbClr val="333333"/>
                </a:solidFill>
                <a:latin typeface="Domine"/>
              </a:rPr>
              <a:t>:</a:t>
            </a:r>
          </a:p>
          <a:p>
            <a:pPr marL="742950" lvl="1" indent="-285750">
              <a:buFont typeface="Arial" panose="020B0604020202020204" pitchFamily="34" charset="0"/>
              <a:buChar char="•"/>
            </a:pPr>
            <a:r>
              <a:rPr lang="en-US" dirty="0">
                <a:solidFill>
                  <a:srgbClr val="333333"/>
                </a:solidFill>
                <a:latin typeface="Domine"/>
              </a:rPr>
              <a:t>This option kills all the running pods and recreates new pods</a:t>
            </a:r>
            <a:endParaRPr lang="en-US" b="0" i="0" dirty="0">
              <a:solidFill>
                <a:srgbClr val="333333"/>
              </a:solidFill>
              <a:effectLst/>
              <a:latin typeface="Domine"/>
            </a:endParaRPr>
          </a:p>
        </p:txBody>
      </p:sp>
      <p:pic>
        <p:nvPicPr>
          <p:cNvPr id="5124" name="Picture 4" descr="Previe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0632" y="3010619"/>
            <a:ext cx="5451594" cy="3424687"/>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Previ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57668" y="3010619"/>
            <a:ext cx="5417389" cy="34246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73602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79563" y="345058"/>
            <a:ext cx="11429999" cy="3970318"/>
          </a:xfrm>
          <a:prstGeom prst="rect">
            <a:avLst/>
          </a:prstGeom>
        </p:spPr>
        <p:txBody>
          <a:bodyPr wrap="square">
            <a:spAutoFit/>
          </a:bodyPr>
          <a:lstStyle/>
          <a:p>
            <a:r>
              <a:rPr lang="en-US" b="1" i="1" dirty="0">
                <a:solidFill>
                  <a:srgbClr val="FF0000"/>
                </a:solidFill>
                <a:latin typeface="Domine"/>
              </a:rPr>
              <a:t>Evolution of Applications</a:t>
            </a:r>
          </a:p>
          <a:p>
            <a:pPr>
              <a:buFont typeface="Arial" panose="020B0604020202020204" pitchFamily="34" charset="0"/>
              <a:buChar char="•"/>
            </a:pPr>
            <a:r>
              <a:rPr lang="en-US" dirty="0" smtClean="0">
                <a:solidFill>
                  <a:srgbClr val="333333"/>
                </a:solidFill>
                <a:latin typeface="Domine"/>
              </a:rPr>
              <a:t>       </a:t>
            </a:r>
            <a:r>
              <a:rPr lang="en-US" b="1" dirty="0" smtClean="0">
                <a:solidFill>
                  <a:srgbClr val="333333"/>
                </a:solidFill>
                <a:latin typeface="Domine"/>
              </a:rPr>
              <a:t>Monolith</a:t>
            </a:r>
            <a:endParaRPr lang="en-US" b="1" dirty="0">
              <a:solidFill>
                <a:srgbClr val="333333"/>
              </a:solidFill>
              <a:latin typeface="Domine"/>
            </a:endParaRPr>
          </a:p>
          <a:p>
            <a:pPr>
              <a:buFont typeface="Arial" panose="020B0604020202020204" pitchFamily="34" charset="0"/>
              <a:buChar char="•"/>
            </a:pPr>
            <a:r>
              <a:rPr lang="en-US" dirty="0" smtClean="0">
                <a:solidFill>
                  <a:srgbClr val="333333"/>
                </a:solidFill>
                <a:latin typeface="Domine"/>
              </a:rPr>
              <a:t>       </a:t>
            </a:r>
            <a:r>
              <a:rPr lang="en-US" b="1" dirty="0" smtClean="0">
                <a:solidFill>
                  <a:srgbClr val="333333"/>
                </a:solidFill>
                <a:latin typeface="Domine"/>
              </a:rPr>
              <a:t>Microservices</a:t>
            </a:r>
          </a:p>
          <a:p>
            <a:r>
              <a:rPr lang="en-US" b="1" dirty="0" smtClean="0">
                <a:solidFill>
                  <a:srgbClr val="FF0000"/>
                </a:solidFill>
              </a:rPr>
              <a:t>Monolith </a:t>
            </a:r>
            <a:r>
              <a:rPr lang="en-US" b="1" dirty="0" smtClean="0"/>
              <a:t>:</a:t>
            </a:r>
            <a:endParaRPr lang="en-US" b="1" dirty="0"/>
          </a:p>
          <a:p>
            <a:r>
              <a:rPr lang="en-US" dirty="0"/>
              <a:t>Complete application is packaged as a unit and deployed on to the server</a:t>
            </a:r>
          </a:p>
          <a:p>
            <a:r>
              <a:rPr lang="en-US" b="1" dirty="0" smtClean="0">
                <a:solidFill>
                  <a:srgbClr val="FF0000"/>
                </a:solidFill>
              </a:rPr>
              <a:t>MicroServices</a:t>
            </a:r>
            <a:r>
              <a:rPr lang="en-US" b="1" dirty="0" smtClean="0"/>
              <a:t> :</a:t>
            </a:r>
            <a:endParaRPr lang="en-US" b="1" dirty="0"/>
          </a:p>
          <a:p>
            <a:r>
              <a:rPr lang="en-US" dirty="0"/>
              <a:t>Application is broken down into multiple individually executable services. With each service offering some </a:t>
            </a:r>
            <a:r>
              <a:rPr lang="en-US" dirty="0" smtClean="0"/>
              <a:t>functionality</a:t>
            </a:r>
          </a:p>
          <a:p>
            <a:r>
              <a:rPr lang="en-US" b="1" dirty="0" smtClean="0">
                <a:solidFill>
                  <a:srgbClr val="FF0000"/>
                </a:solidFill>
              </a:rPr>
              <a:t>Monolith vs MicroServices </a:t>
            </a:r>
            <a:r>
              <a:rPr lang="en-US" b="1" dirty="0" smtClean="0"/>
              <a:t>: </a:t>
            </a:r>
          </a:p>
          <a:p>
            <a:endParaRPr lang="en-US" b="1" dirty="0"/>
          </a:p>
          <a:p>
            <a:endParaRPr lang="en-US" dirty="0" smtClean="0"/>
          </a:p>
          <a:p>
            <a:endParaRPr lang="en-US" dirty="0" smtClean="0"/>
          </a:p>
          <a:p>
            <a:endParaRPr lang="en-US" dirty="0"/>
          </a:p>
          <a:p>
            <a:endParaRPr lang="en-US" b="0" i="0" dirty="0">
              <a:solidFill>
                <a:srgbClr val="333333"/>
              </a:solidFill>
              <a:effectLst/>
              <a:latin typeface="Domine"/>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705" y="2967487"/>
            <a:ext cx="10946921" cy="3260786"/>
          </a:xfrm>
          <a:prstGeom prst="rect">
            <a:avLst/>
          </a:prstGeom>
        </p:spPr>
      </p:pic>
    </p:spTree>
    <p:extLst>
      <p:ext uri="{BB962C8B-B14F-4D97-AF65-F5344CB8AC3E}">
        <p14:creationId xmlns:p14="http://schemas.microsoft.com/office/powerpoint/2010/main" val="40930311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See the source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947" y="446464"/>
            <a:ext cx="11283351" cy="59811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7240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374" y="362309"/>
            <a:ext cx="11464097" cy="6142008"/>
          </a:xfrm>
          <a:prstGeom prst="rect">
            <a:avLst/>
          </a:prstGeom>
        </p:spPr>
      </p:pic>
    </p:spTree>
    <p:extLst>
      <p:ext uri="{BB962C8B-B14F-4D97-AF65-F5344CB8AC3E}">
        <p14:creationId xmlns:p14="http://schemas.microsoft.com/office/powerpoint/2010/main" val="2266709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6816" y="409360"/>
            <a:ext cx="11378240" cy="4110882"/>
          </a:xfrm>
          <a:prstGeom prst="rect">
            <a:avLst/>
          </a:prstGeom>
        </p:spPr>
      </p:pic>
      <p:sp>
        <p:nvSpPr>
          <p:cNvPr id="4" name="Rectangle 3"/>
          <p:cNvSpPr/>
          <p:nvPr/>
        </p:nvSpPr>
        <p:spPr>
          <a:xfrm rot="10800000" flipV="1">
            <a:off x="396816" y="4666576"/>
            <a:ext cx="11378240" cy="1477328"/>
          </a:xfrm>
          <a:prstGeom prst="rect">
            <a:avLst/>
          </a:prstGeom>
        </p:spPr>
        <p:txBody>
          <a:bodyPr wrap="square">
            <a:spAutoFit/>
          </a:bodyPr>
          <a:lstStyle/>
          <a:p>
            <a:r>
              <a:rPr lang="en-US" b="1" dirty="0"/>
              <a:t>When we </a:t>
            </a:r>
            <a:r>
              <a:rPr lang="en-US" b="1" dirty="0" smtClean="0"/>
              <a:t>want to deploy </a:t>
            </a:r>
            <a:r>
              <a:rPr lang="en-US" b="1" dirty="0"/>
              <a:t>any application </a:t>
            </a:r>
            <a:r>
              <a:rPr lang="en-US" b="1" dirty="0" smtClean="0"/>
              <a:t>then we </a:t>
            </a:r>
            <a:r>
              <a:rPr lang="en-US" b="1" dirty="0"/>
              <a:t>need to identify how many web servers that we are going to use </a:t>
            </a:r>
            <a:endParaRPr lang="en-US" b="1" dirty="0" smtClean="0"/>
          </a:p>
          <a:p>
            <a:endParaRPr lang="en-US" dirty="0"/>
          </a:p>
          <a:p>
            <a:r>
              <a:rPr lang="en-US" b="1" dirty="0" smtClean="0"/>
              <a:t>Entries </a:t>
            </a:r>
            <a:r>
              <a:rPr lang="en-US" b="1" dirty="0"/>
              <a:t>for those web servers need to be present in a load balancer configuration file, According to that </a:t>
            </a:r>
            <a:r>
              <a:rPr lang="en-US" b="1" dirty="0" smtClean="0"/>
              <a:t>load balancer </a:t>
            </a:r>
            <a:r>
              <a:rPr lang="en-US" b="1" dirty="0"/>
              <a:t>will route the </a:t>
            </a:r>
            <a:r>
              <a:rPr lang="en-US" b="1" dirty="0" smtClean="0"/>
              <a:t>traffic to the services which are healthy</a:t>
            </a:r>
            <a:endParaRPr lang="en-US" b="1" dirty="0"/>
          </a:p>
        </p:txBody>
      </p:sp>
    </p:spTree>
    <p:extLst>
      <p:ext uri="{BB962C8B-B14F-4D97-AF65-F5344CB8AC3E}">
        <p14:creationId xmlns:p14="http://schemas.microsoft.com/office/powerpoint/2010/main" val="3855963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069" y="395172"/>
            <a:ext cx="11369614" cy="4004300"/>
          </a:xfrm>
          <a:prstGeom prst="rect">
            <a:avLst/>
          </a:prstGeom>
        </p:spPr>
      </p:pic>
      <p:sp>
        <p:nvSpPr>
          <p:cNvPr id="3" name="Rectangle 2"/>
          <p:cNvSpPr/>
          <p:nvPr/>
        </p:nvSpPr>
        <p:spPr>
          <a:xfrm>
            <a:off x="414069" y="4846464"/>
            <a:ext cx="11369614" cy="1477328"/>
          </a:xfrm>
          <a:prstGeom prst="rect">
            <a:avLst/>
          </a:prstGeom>
        </p:spPr>
        <p:txBody>
          <a:bodyPr wrap="square">
            <a:spAutoFit/>
          </a:bodyPr>
          <a:lstStyle/>
          <a:p>
            <a:r>
              <a:rPr lang="en-US" b="1" dirty="0"/>
              <a:t>Each service is </a:t>
            </a:r>
            <a:r>
              <a:rPr lang="en-US" b="1" dirty="0" smtClean="0"/>
              <a:t>independently </a:t>
            </a:r>
            <a:r>
              <a:rPr lang="en-US" b="1" dirty="0"/>
              <a:t>deployed in micro service environment</a:t>
            </a:r>
            <a:r>
              <a:rPr lang="en-US" b="1" dirty="0" smtClean="0"/>
              <a:t>.</a:t>
            </a:r>
          </a:p>
          <a:p>
            <a:endParaRPr lang="en-US" b="1" dirty="0"/>
          </a:p>
          <a:p>
            <a:r>
              <a:rPr lang="en-US" b="1" dirty="0" smtClean="0"/>
              <a:t>If </a:t>
            </a:r>
            <a:r>
              <a:rPr lang="en-US" b="1" dirty="0"/>
              <a:t>one service is busy serving others then it will create another service instance to serve other request</a:t>
            </a:r>
            <a:r>
              <a:rPr lang="en-US" b="1" dirty="0" smtClean="0"/>
              <a:t>.</a:t>
            </a:r>
          </a:p>
          <a:p>
            <a:endParaRPr lang="en-US" b="1" dirty="0"/>
          </a:p>
          <a:p>
            <a:r>
              <a:rPr lang="en-US" b="1" dirty="0"/>
              <a:t>we can </a:t>
            </a:r>
            <a:r>
              <a:rPr lang="en-US" b="1" dirty="0" smtClean="0"/>
              <a:t>have load </a:t>
            </a:r>
            <a:r>
              <a:rPr lang="en-US" b="1" dirty="0"/>
              <a:t>balancer </a:t>
            </a:r>
            <a:r>
              <a:rPr lang="en-US" b="1" dirty="0" smtClean="0"/>
              <a:t>per service </a:t>
            </a:r>
            <a:r>
              <a:rPr lang="en-US" b="1" dirty="0"/>
              <a:t>and it can scaled horizontally.</a:t>
            </a:r>
          </a:p>
        </p:txBody>
      </p:sp>
    </p:spTree>
    <p:extLst>
      <p:ext uri="{BB962C8B-B14F-4D97-AF65-F5344CB8AC3E}">
        <p14:creationId xmlns:p14="http://schemas.microsoft.com/office/powerpoint/2010/main" val="3959582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42763" y="413886"/>
            <a:ext cx="11328934" cy="5986914"/>
          </a:xfrm>
          <a:prstGeom prst="rect">
            <a:avLst/>
          </a:prstGeom>
        </p:spPr>
      </p:pic>
    </p:spTree>
    <p:extLst>
      <p:ext uri="{BB962C8B-B14F-4D97-AF65-F5344CB8AC3E}">
        <p14:creationId xmlns:p14="http://schemas.microsoft.com/office/powerpoint/2010/main" val="17436094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8189" y="370936"/>
            <a:ext cx="11386868" cy="5632311"/>
          </a:xfrm>
          <a:prstGeom prst="rect">
            <a:avLst/>
          </a:prstGeom>
        </p:spPr>
        <p:txBody>
          <a:bodyPr wrap="square">
            <a:spAutoFit/>
          </a:bodyPr>
          <a:lstStyle/>
          <a:p>
            <a:r>
              <a:rPr lang="en-US" b="1" dirty="0">
                <a:solidFill>
                  <a:srgbClr val="FF0000"/>
                </a:solidFill>
                <a:latin typeface="Domine"/>
              </a:rPr>
              <a:t>Kubernetes (k8s</a:t>
            </a:r>
            <a:r>
              <a:rPr lang="en-US" b="1" dirty="0" smtClean="0">
                <a:solidFill>
                  <a:srgbClr val="FF0000"/>
                </a:solidFill>
                <a:latin typeface="Domine"/>
              </a:rPr>
              <a:t>)</a:t>
            </a:r>
          </a:p>
          <a:p>
            <a:endParaRPr lang="en-US" dirty="0">
              <a:solidFill>
                <a:srgbClr val="333333"/>
              </a:solidFill>
              <a:latin typeface="Domine"/>
            </a:endParaRPr>
          </a:p>
          <a:p>
            <a:pPr>
              <a:buFont typeface="Arial" panose="020B0604020202020204" pitchFamily="34" charset="0"/>
              <a:buChar char="•"/>
            </a:pPr>
            <a:r>
              <a:rPr lang="en-US" dirty="0">
                <a:solidFill>
                  <a:srgbClr val="333333"/>
                </a:solidFill>
                <a:latin typeface="Domine"/>
              </a:rPr>
              <a:t>k8s is a platform that is used with huge number of services &amp; capabilities that keeps growing</a:t>
            </a:r>
            <a:r>
              <a:rPr lang="en-US" dirty="0" smtClean="0">
                <a:solidFill>
                  <a:srgbClr val="333333"/>
                </a:solidFill>
                <a:latin typeface="Domine"/>
              </a:rPr>
              <a:t>.</a:t>
            </a:r>
          </a:p>
          <a:p>
            <a:pPr>
              <a:buFont typeface="Arial" panose="020B0604020202020204" pitchFamily="34" charset="0"/>
              <a:buChar char="•"/>
            </a:pPr>
            <a:endParaRPr lang="en-US" dirty="0" smtClean="0">
              <a:solidFill>
                <a:srgbClr val="333333"/>
              </a:solidFill>
              <a:latin typeface="Domine"/>
            </a:endParaRPr>
          </a:p>
          <a:p>
            <a:pPr>
              <a:buFont typeface="Arial" panose="020B0604020202020204" pitchFamily="34" charset="0"/>
              <a:buChar char="•"/>
            </a:pPr>
            <a:r>
              <a:rPr lang="en-US" dirty="0">
                <a:solidFill>
                  <a:srgbClr val="333333"/>
                </a:solidFill>
                <a:latin typeface="Domine"/>
              </a:rPr>
              <a:t>The core functionality of k8s is schedule workloads in containers across your infra. </a:t>
            </a:r>
            <a:endParaRPr lang="en-US" dirty="0" smtClean="0">
              <a:solidFill>
                <a:srgbClr val="333333"/>
              </a:solidFill>
              <a:latin typeface="Domine"/>
            </a:endParaRPr>
          </a:p>
          <a:p>
            <a:pPr>
              <a:buFont typeface="Arial" panose="020B0604020202020204" pitchFamily="34" charset="0"/>
              <a:buChar char="•"/>
            </a:pPr>
            <a:endParaRPr lang="en-US" dirty="0" smtClean="0">
              <a:solidFill>
                <a:srgbClr val="333333"/>
              </a:solidFill>
              <a:latin typeface="Domine"/>
            </a:endParaRPr>
          </a:p>
          <a:p>
            <a:pPr>
              <a:buFont typeface="Arial" panose="020B0604020202020204" pitchFamily="34" charset="0"/>
              <a:buChar char="•"/>
            </a:pPr>
            <a:r>
              <a:rPr lang="en-US" dirty="0" smtClean="0">
                <a:solidFill>
                  <a:srgbClr val="333333"/>
                </a:solidFill>
                <a:latin typeface="Domine"/>
              </a:rPr>
              <a:t>In </a:t>
            </a:r>
            <a:r>
              <a:rPr lang="en-US" dirty="0">
                <a:solidFill>
                  <a:srgbClr val="333333"/>
                </a:solidFill>
                <a:latin typeface="Domine"/>
              </a:rPr>
              <a:t>addition to this there are many functionalities that k8s brings </a:t>
            </a:r>
            <a:r>
              <a:rPr lang="en-US" dirty="0" smtClean="0">
                <a:solidFill>
                  <a:srgbClr val="333333"/>
                </a:solidFill>
                <a:latin typeface="Domine"/>
              </a:rPr>
              <a:t>in</a:t>
            </a:r>
            <a:endParaRPr lang="en-US" dirty="0">
              <a:solidFill>
                <a:srgbClr val="333333"/>
              </a:solidFill>
              <a:latin typeface="Domine"/>
            </a:endParaRPr>
          </a:p>
          <a:p>
            <a:pPr marL="742950" lvl="1" indent="-285750">
              <a:buFont typeface="Arial" panose="020B0604020202020204" pitchFamily="34" charset="0"/>
              <a:buChar char="•"/>
            </a:pPr>
            <a:r>
              <a:rPr lang="en-US" dirty="0">
                <a:solidFill>
                  <a:srgbClr val="333333"/>
                </a:solidFill>
                <a:latin typeface="Domine"/>
              </a:rPr>
              <a:t>Managing storage systems</a:t>
            </a:r>
          </a:p>
          <a:p>
            <a:pPr marL="742950" lvl="1" indent="-285750">
              <a:buFont typeface="Arial" panose="020B0604020202020204" pitchFamily="34" charset="0"/>
              <a:buChar char="•"/>
            </a:pPr>
            <a:r>
              <a:rPr lang="en-US" dirty="0">
                <a:solidFill>
                  <a:srgbClr val="333333"/>
                </a:solidFill>
                <a:latin typeface="Domine"/>
              </a:rPr>
              <a:t>Secret Management</a:t>
            </a:r>
          </a:p>
          <a:p>
            <a:pPr marL="742950" lvl="1" indent="-285750">
              <a:buFont typeface="Arial" panose="020B0604020202020204" pitchFamily="34" charset="0"/>
              <a:buChar char="•"/>
            </a:pPr>
            <a:r>
              <a:rPr lang="en-US" dirty="0">
                <a:solidFill>
                  <a:srgbClr val="333333"/>
                </a:solidFill>
                <a:latin typeface="Domine"/>
              </a:rPr>
              <a:t>Application health &amp; readiness check</a:t>
            </a:r>
          </a:p>
          <a:p>
            <a:pPr marL="742950" lvl="1" indent="-285750">
              <a:buFont typeface="Arial" panose="020B0604020202020204" pitchFamily="34" charset="0"/>
              <a:buChar char="•"/>
            </a:pPr>
            <a:r>
              <a:rPr lang="en-US" dirty="0">
                <a:solidFill>
                  <a:srgbClr val="333333"/>
                </a:solidFill>
                <a:latin typeface="Domine"/>
              </a:rPr>
              <a:t>Replicating application instances</a:t>
            </a:r>
          </a:p>
          <a:p>
            <a:pPr marL="742950" lvl="1" indent="-285750">
              <a:buFont typeface="Arial" panose="020B0604020202020204" pitchFamily="34" charset="0"/>
              <a:buChar char="•"/>
            </a:pPr>
            <a:r>
              <a:rPr lang="en-US" dirty="0">
                <a:solidFill>
                  <a:srgbClr val="333333"/>
                </a:solidFill>
                <a:latin typeface="Domine"/>
              </a:rPr>
              <a:t>Horizontal pod Autoscaling</a:t>
            </a:r>
          </a:p>
          <a:p>
            <a:pPr marL="742950" lvl="1" indent="-285750">
              <a:buFont typeface="Arial" panose="020B0604020202020204" pitchFamily="34" charset="0"/>
              <a:buChar char="•"/>
            </a:pPr>
            <a:r>
              <a:rPr lang="en-US" dirty="0">
                <a:solidFill>
                  <a:srgbClr val="333333"/>
                </a:solidFill>
                <a:latin typeface="Domine"/>
              </a:rPr>
              <a:t>Cluster Autoscaling</a:t>
            </a:r>
          </a:p>
          <a:p>
            <a:pPr marL="742950" lvl="1" indent="-285750">
              <a:buFont typeface="Arial" panose="020B0604020202020204" pitchFamily="34" charset="0"/>
              <a:buChar char="•"/>
            </a:pPr>
            <a:r>
              <a:rPr lang="en-US" dirty="0">
                <a:solidFill>
                  <a:srgbClr val="333333"/>
                </a:solidFill>
                <a:latin typeface="Domine"/>
              </a:rPr>
              <a:t>Naming &amp; Service Discovery</a:t>
            </a:r>
          </a:p>
          <a:p>
            <a:pPr marL="742950" lvl="1" indent="-285750">
              <a:buFont typeface="Arial" panose="020B0604020202020204" pitchFamily="34" charset="0"/>
              <a:buChar char="•"/>
            </a:pPr>
            <a:r>
              <a:rPr lang="en-US" dirty="0">
                <a:solidFill>
                  <a:srgbClr val="333333"/>
                </a:solidFill>
                <a:latin typeface="Domine"/>
              </a:rPr>
              <a:t>Balancing loads</a:t>
            </a:r>
          </a:p>
          <a:p>
            <a:pPr marL="742950" lvl="1" indent="-285750">
              <a:buFont typeface="Arial" panose="020B0604020202020204" pitchFamily="34" charset="0"/>
              <a:buChar char="•"/>
            </a:pPr>
            <a:r>
              <a:rPr lang="en-US" dirty="0">
                <a:solidFill>
                  <a:srgbClr val="333333"/>
                </a:solidFill>
                <a:latin typeface="Domine"/>
              </a:rPr>
              <a:t>Rolling updates</a:t>
            </a:r>
          </a:p>
          <a:p>
            <a:pPr marL="742950" lvl="1" indent="-285750">
              <a:buFont typeface="Arial" panose="020B0604020202020204" pitchFamily="34" charset="0"/>
              <a:buChar char="•"/>
            </a:pPr>
            <a:r>
              <a:rPr lang="en-US" dirty="0">
                <a:solidFill>
                  <a:srgbClr val="333333"/>
                </a:solidFill>
                <a:latin typeface="Domine"/>
              </a:rPr>
              <a:t>Resource Monitoring</a:t>
            </a:r>
          </a:p>
          <a:p>
            <a:pPr marL="742950" lvl="1" indent="-285750">
              <a:buFont typeface="Arial" panose="020B0604020202020204" pitchFamily="34" charset="0"/>
              <a:buChar char="•"/>
            </a:pPr>
            <a:r>
              <a:rPr lang="en-US" dirty="0">
                <a:solidFill>
                  <a:srgbClr val="333333"/>
                </a:solidFill>
                <a:latin typeface="Domine"/>
              </a:rPr>
              <a:t>Log Management</a:t>
            </a:r>
          </a:p>
          <a:p>
            <a:pPr marL="742950" lvl="1" indent="-285750">
              <a:buFont typeface="Arial" panose="020B0604020202020204" pitchFamily="34" charset="0"/>
              <a:buChar char="•"/>
            </a:pPr>
            <a:r>
              <a:rPr lang="en-US" dirty="0">
                <a:solidFill>
                  <a:srgbClr val="333333"/>
                </a:solidFill>
                <a:latin typeface="Domine"/>
              </a:rPr>
              <a:t>Application debugging</a:t>
            </a:r>
          </a:p>
          <a:p>
            <a:pPr marL="742950" lvl="1" indent="-285750">
              <a:buFont typeface="Arial" panose="020B0604020202020204" pitchFamily="34" charset="0"/>
              <a:buChar char="•"/>
            </a:pPr>
            <a:r>
              <a:rPr lang="en-US" dirty="0">
                <a:solidFill>
                  <a:srgbClr val="333333"/>
                </a:solidFill>
                <a:latin typeface="Domine"/>
              </a:rPr>
              <a:t>Authentication &amp; Authorization</a:t>
            </a:r>
            <a:endParaRPr lang="en-US" b="0" i="0" dirty="0">
              <a:solidFill>
                <a:srgbClr val="333333"/>
              </a:solidFill>
              <a:effectLst/>
              <a:latin typeface="Domine"/>
            </a:endParaRPr>
          </a:p>
        </p:txBody>
      </p:sp>
    </p:spTree>
    <p:extLst>
      <p:ext uri="{BB962C8B-B14F-4D97-AF65-F5344CB8AC3E}">
        <p14:creationId xmlns:p14="http://schemas.microsoft.com/office/powerpoint/2010/main" val="3944529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1706" y="517585"/>
            <a:ext cx="11343735" cy="5969478"/>
          </a:xfrm>
        </p:spPr>
        <p:txBody>
          <a:bodyPr>
            <a:normAutofit fontScale="90000"/>
          </a:bodyPr>
          <a:lstStyle/>
          <a:p>
            <a:r>
              <a:rPr lang="en-US" sz="1600" b="1" dirty="0"/>
              <a:t>k8s </a:t>
            </a:r>
            <a:r>
              <a:rPr lang="en-US" sz="1600" b="1" dirty="0" smtClean="0"/>
              <a:t>components</a:t>
            </a:r>
            <a:br>
              <a:rPr lang="en-US" sz="1600" b="1" dirty="0" smtClean="0"/>
            </a:br>
            <a:r>
              <a:rPr lang="en-US" sz="1600" dirty="0"/>
              <a:t/>
            </a:r>
            <a:br>
              <a:rPr lang="en-US" sz="1600" dirty="0"/>
            </a:br>
            <a:r>
              <a:rPr lang="en-US" sz="1600" b="1" dirty="0" smtClean="0">
                <a:solidFill>
                  <a:srgbClr val="FF0000"/>
                </a:solidFill>
              </a:rPr>
              <a:t>Cluster:</a:t>
            </a:r>
            <a:r>
              <a:rPr lang="en-US" sz="1600" b="1" dirty="0" smtClean="0"/>
              <a:t/>
            </a:r>
            <a:br>
              <a:rPr lang="en-US" sz="1600" b="1" dirty="0" smtClean="0"/>
            </a:br>
            <a:r>
              <a:rPr lang="en-US" sz="1600" dirty="0" smtClean="0"/>
              <a:t/>
            </a:r>
            <a:br>
              <a:rPr lang="en-US" sz="1600" dirty="0" smtClean="0"/>
            </a:br>
            <a:r>
              <a:rPr lang="en-US" sz="2400" dirty="0" smtClean="0"/>
              <a:t>It </a:t>
            </a:r>
            <a:r>
              <a:rPr lang="en-US" sz="2400" dirty="0"/>
              <a:t>is collection of hosts(nodes) that provide compute, memory, storage and networking resources</a:t>
            </a:r>
            <a:br>
              <a:rPr lang="en-US" sz="2400" dirty="0"/>
            </a:br>
            <a:r>
              <a:rPr lang="en-US" sz="2400" dirty="0"/>
              <a:t>k8s uses these resources to run application workloads</a:t>
            </a:r>
            <a:r>
              <a:rPr lang="en-US" sz="1600" dirty="0" smtClean="0"/>
              <a:t>.</a:t>
            </a:r>
            <a:br>
              <a:rPr lang="en-US" sz="1600" dirty="0" smtClean="0"/>
            </a:br>
            <a:r>
              <a:rPr lang="en-US" sz="1600" dirty="0"/>
              <a:t/>
            </a:r>
            <a:br>
              <a:rPr lang="en-US" sz="1600" dirty="0"/>
            </a:br>
            <a:r>
              <a:rPr lang="en-US" sz="1600" b="1" dirty="0">
                <a:solidFill>
                  <a:srgbClr val="FF0000"/>
                </a:solidFill>
              </a:rPr>
              <a:t>Master Node</a:t>
            </a:r>
            <a:r>
              <a:rPr lang="en-US" sz="1600" b="1" dirty="0" smtClean="0"/>
              <a:t>:</a:t>
            </a:r>
            <a:br>
              <a:rPr lang="en-US" sz="1600" b="1" dirty="0" smtClean="0"/>
            </a:br>
            <a:r>
              <a:rPr lang="en-US" sz="1600" b="1" dirty="0" smtClean="0"/>
              <a:t/>
            </a:r>
            <a:br>
              <a:rPr lang="en-US" sz="1600" b="1" dirty="0" smtClean="0"/>
            </a:br>
            <a:r>
              <a:rPr lang="en-US" sz="2400" dirty="0"/>
              <a:t>The master node is a single host in k8s cluster.</a:t>
            </a:r>
            <a:br>
              <a:rPr lang="en-US" sz="2400" dirty="0"/>
            </a:br>
            <a:r>
              <a:rPr lang="en-US" sz="2400" dirty="0"/>
              <a:t>This can be a physical server or virtual machine</a:t>
            </a:r>
            <a:br>
              <a:rPr lang="en-US" sz="2400" dirty="0"/>
            </a:br>
            <a:r>
              <a:rPr lang="en-US" sz="2400" dirty="0"/>
              <a:t>This is the control plane of k8s. This master is responsible for assigning work (container workloads) to be scheduled on nodes</a:t>
            </a:r>
            <a:br>
              <a:rPr lang="en-US" sz="2400" dirty="0"/>
            </a:br>
            <a:r>
              <a:rPr lang="en-US" sz="1600" dirty="0"/>
              <a:t/>
            </a:r>
            <a:br>
              <a:rPr lang="en-US" sz="1600" dirty="0"/>
            </a:br>
            <a:r>
              <a:rPr lang="en-US" sz="1600" b="1" dirty="0" smtClean="0">
                <a:solidFill>
                  <a:srgbClr val="FF0000"/>
                </a:solidFill>
              </a:rPr>
              <a:t>Worker</a:t>
            </a:r>
            <a:r>
              <a:rPr lang="en-US" sz="1600" dirty="0" smtClean="0"/>
              <a:t> </a:t>
            </a:r>
            <a:r>
              <a:rPr lang="en-US" sz="1600" b="1" dirty="0" smtClean="0">
                <a:solidFill>
                  <a:srgbClr val="FF0000"/>
                </a:solidFill>
              </a:rPr>
              <a:t>Nodes</a:t>
            </a:r>
            <a:r>
              <a:rPr lang="en-US" sz="1600" b="1" dirty="0" smtClean="0"/>
              <a:t>:</a:t>
            </a:r>
            <a:br>
              <a:rPr lang="en-US" sz="1600" b="1" dirty="0" smtClean="0"/>
            </a:br>
            <a:r>
              <a:rPr lang="en-US" sz="1600" dirty="0" smtClean="0"/>
              <a:t/>
            </a:r>
            <a:br>
              <a:rPr lang="en-US" sz="1600" dirty="0" smtClean="0"/>
            </a:br>
            <a:r>
              <a:rPr lang="en-US" sz="2400" dirty="0"/>
              <a:t>It is a single host in k8s cluster</a:t>
            </a:r>
            <a:br>
              <a:rPr lang="en-US" sz="2400" dirty="0"/>
            </a:br>
            <a:r>
              <a:rPr lang="en-US" sz="2400" dirty="0"/>
              <a:t>This can be physical server or virtual machine</a:t>
            </a:r>
            <a:br>
              <a:rPr lang="en-US" sz="2400" dirty="0"/>
            </a:br>
            <a:r>
              <a:rPr lang="en-US" sz="2400" dirty="0"/>
              <a:t>These are managed by k8s master and they do the work of executing workloads in k8s</a:t>
            </a:r>
            <a:br>
              <a:rPr lang="en-US" sz="2400" dirty="0"/>
            </a:br>
            <a:r>
              <a:rPr lang="en-US" sz="2400" dirty="0"/>
              <a:t>Node is responsible for doing the work assigned.</a:t>
            </a:r>
            <a:br>
              <a:rPr lang="en-US" sz="2400" dirty="0"/>
            </a:br>
            <a:r>
              <a:rPr lang="en-US" sz="2400" dirty="0"/>
              <a:t/>
            </a:r>
            <a:br>
              <a:rPr lang="en-US" sz="2400" dirty="0"/>
            </a:br>
            <a:endParaRPr lang="en-US" sz="2400" dirty="0"/>
          </a:p>
        </p:txBody>
      </p:sp>
    </p:spTree>
    <p:extLst>
      <p:ext uri="{BB962C8B-B14F-4D97-AF65-F5344CB8AC3E}">
        <p14:creationId xmlns:p14="http://schemas.microsoft.com/office/powerpoint/2010/main" val="11136086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88517" y="526212"/>
            <a:ext cx="11182304" cy="5694692"/>
          </a:xfrm>
          <a:prstGeom prst="rect">
            <a:avLst/>
          </a:prstGeom>
        </p:spPr>
      </p:pic>
    </p:spTree>
    <p:extLst>
      <p:ext uri="{BB962C8B-B14F-4D97-AF65-F5344CB8AC3E}">
        <p14:creationId xmlns:p14="http://schemas.microsoft.com/office/powerpoint/2010/main" val="16923757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FIVE">
      <a:dk1>
        <a:sysClr val="windowText" lastClr="000000"/>
      </a:dk1>
      <a:lt1>
        <a:sysClr val="window" lastClr="FFFFFF"/>
      </a:lt1>
      <a:dk2>
        <a:srgbClr val="505046"/>
      </a:dk2>
      <a:lt2>
        <a:srgbClr val="F5F6F4"/>
      </a:lt2>
      <a:accent1>
        <a:srgbClr val="57903F"/>
      </a:accent1>
      <a:accent2>
        <a:srgbClr val="F03F2B"/>
      </a:accent2>
      <a:accent3>
        <a:srgbClr val="3488A0"/>
      </a:accent3>
      <a:accent4>
        <a:srgbClr val="F8D22F"/>
      </a:accent4>
      <a:accent5>
        <a:srgbClr val="5CC6D6"/>
      </a:accent5>
      <a:accent6>
        <a:srgbClr val="B8D233"/>
      </a:accent6>
      <a:hlink>
        <a:srgbClr val="00B0F0"/>
      </a:hlink>
      <a:folHlink>
        <a:srgbClr val="B2B2B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FIVE.pptx" id="{928531FE-40B6-4895-993A-83D26AA1E005}" vid="{C99C5ABD-1620-4AD2-A38C-62625556F38B}"/>
    </a:ext>
  </a:extLst>
</a:theme>
</file>

<file path=docProps/app.xml><?xml version="1.0" encoding="utf-8"?>
<Properties xmlns="http://schemas.openxmlformats.org/officeDocument/2006/extended-properties" xmlns:vt="http://schemas.openxmlformats.org/officeDocument/2006/docPropsVTypes">
  <Template>Geometric color block</Template>
  <TotalTime>0</TotalTime>
  <Words>1017</Words>
  <Application>Microsoft Office PowerPoint</Application>
  <PresentationFormat>Widescreen</PresentationFormat>
  <Paragraphs>169</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Century Gothic</vt:lpstr>
      <vt:lpstr>Domine</vt:lpstr>
      <vt:lpstr>Garamond</vt:lpstr>
      <vt:lpstr>SavonVTI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k8s components  Cluster:  It is collection of hosts(nodes) that provide compute, memory, storage and networking resources k8s uses these resources to run application workloads.  Master Node:  The master node is a single host in k8s cluster. This can be a physical server or virtual machine This is the control plane of k8s. This master is responsible for assigning work (container workloads) to be scheduled on nodes  Worker Nodes:  It is a single host in k8s cluster This can be physical server or virtual machine These are managed by k8s master and they do the work of executing workloads in k8s Node is responsible for doing the work assigned.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2021-07-09T10:07:26Z</dcterms:created>
  <dcterms:modified xsi:type="dcterms:W3CDTF">2021-07-21T13:39:05Z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bd700fa8-9212-4314-ac42-d4b55cb18656</vt:lpwstr>
  </property>
  <property fmtid="{D5CDD505-2E9C-101B-9397-08002B2CF9AE}" pid="3" name="HCLClassification">
    <vt:lpwstr>HCL_Cla5s_1nt3rnal</vt:lpwstr>
  </property>
  <property fmtid="{D5CDD505-2E9C-101B-9397-08002B2CF9AE}" pid="4" name="HCLClassD6">
    <vt:lpwstr>False</vt:lpwstr>
  </property>
</Properties>
</file>